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9"/>
  </p:notesMasterIdLst>
  <p:sldIdLst>
    <p:sldId id="256" r:id="rId2"/>
    <p:sldId id="1532" r:id="rId3"/>
    <p:sldId id="1524" r:id="rId4"/>
    <p:sldId id="1525" r:id="rId5"/>
    <p:sldId id="1530" r:id="rId6"/>
    <p:sldId id="1578" r:id="rId7"/>
    <p:sldId id="303" r:id="rId8"/>
    <p:sldId id="348" r:id="rId9"/>
    <p:sldId id="351" r:id="rId10"/>
    <p:sldId id="352" r:id="rId11"/>
    <p:sldId id="353" r:id="rId12"/>
    <p:sldId id="262" r:id="rId13"/>
    <p:sldId id="263" r:id="rId14"/>
    <p:sldId id="1520" r:id="rId15"/>
    <p:sldId id="311" r:id="rId16"/>
    <p:sldId id="1559" r:id="rId17"/>
    <p:sldId id="1581" r:id="rId18"/>
    <p:sldId id="1568" r:id="rId19"/>
    <p:sldId id="1567" r:id="rId20"/>
    <p:sldId id="1582" r:id="rId21"/>
    <p:sldId id="1583" r:id="rId22"/>
    <p:sldId id="1584" r:id="rId23"/>
    <p:sldId id="1585" r:id="rId24"/>
    <p:sldId id="1586" r:id="rId25"/>
    <p:sldId id="1587" r:id="rId26"/>
    <p:sldId id="1588" r:id="rId27"/>
    <p:sldId id="1590" r:id="rId28"/>
    <p:sldId id="1589" r:id="rId29"/>
    <p:sldId id="1570" r:id="rId30"/>
    <p:sldId id="1560" r:id="rId31"/>
    <p:sldId id="1591" r:id="rId32"/>
    <p:sldId id="1592" r:id="rId33"/>
    <p:sldId id="1537" r:id="rId34"/>
    <p:sldId id="1593" r:id="rId35"/>
    <p:sldId id="257" r:id="rId36"/>
    <p:sldId id="1558" r:id="rId37"/>
    <p:sldId id="31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8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84"/>
    <p:restoredTop sz="94705"/>
  </p:normalViewPr>
  <p:slideViewPr>
    <p:cSldViewPr snapToGrid="0" snapToObjects="1">
      <p:cViewPr varScale="1">
        <p:scale>
          <a:sx n="73" d="100"/>
          <a:sy n="73" d="100"/>
        </p:scale>
        <p:origin x="200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A9D98E-B5B4-F941-8744-6B11372DA51F}" type="datetimeFigureOut">
              <a:rPr lang="en-US" smtClean="0"/>
              <a:t>8/26/20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B9BE66-B989-3E45-BE82-9B9D6515EA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998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0861F4-62FD-614D-9AEE-38637E675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E0AEDF2-5122-B549-BCBD-7FFD58EEC8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11B22D-E92C-F349-80B2-AFD0FFD1F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8B2911-DEE6-1248-862F-2ADF98453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CE23D-CB5D-004E-8EBD-22ABD8B6E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6505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B5134-91F7-4949-957A-D387754DF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1A3D6D-397B-DF43-BCDF-A5F57004B6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16CC9-52FB-0148-80A7-5DC363CD8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1085D2-50FE-3B44-BFF9-304C82D12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8573C-D005-8A43-963F-335F1C4D2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655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F864A8-9E4E-3545-BA8A-467220E59D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C0F5DD-B511-F34C-BBA0-1779F18A5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8C42D2-DF8B-A64C-B610-61247E570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A8E5B4-E47D-B74E-8174-89134627F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5D74C8-D8D3-CB44-8A11-9F9E34DC3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64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DE3FB-2A2E-924F-B2D9-595D610BB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6B8812-9A91-6A4A-AD40-6AA3A25FCA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82986A-E7A6-684C-83F5-DF3812724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54F8AE-B25A-904C-875A-1B445EC76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931A1-F96F-1842-A728-C0377FD2A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203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36627E-DD44-E143-B0A6-8A67C3AEA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290D6-9512-7A45-B8B6-1F6A800F8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8289F2-CDA7-E948-8E64-3F68551B4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9FF35-E309-594A-85A5-051D64FD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5C02E7-185C-0347-8C3F-EDC0C19A5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50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CF155-07D5-6D49-A642-65378A96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76E480-4E24-B643-851D-0DC6629BB4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E8F37A-6246-3E44-A2FC-0C253075D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96C6AA-A2BD-E947-A1B7-546D8A31E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7F2A8-FC67-2B41-B9EC-4E0F9F80C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D0DAF6-86B9-D34B-97A3-2970D324F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71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D01A6E-D256-7649-90CB-716CD4775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31357E-D5A8-5445-81C2-2D0385BE28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ACBCCE-06E9-3644-8316-321CDE3578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A96DA3-7ACB-9B43-84DC-37BFBA4B2B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B9BCB4-4948-8945-B7DC-F5067D0DF3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E40EF0-5F3A-0041-B8AB-61678D46F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81BA15-DA19-C54B-A70D-328C25CF8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A59F13-A97A-A746-A5C8-526D647A5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964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3A5734-48B2-544C-9A15-CFEF6C09D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D4AEEF-28E1-104D-819B-51E28EF2F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989AE6-DEB1-B448-BAFB-16778E99F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0607-A4D6-6E44-89C7-92C224FB0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33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542C85-BDC4-F84A-BFC1-2ADAC216F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17024D-E2E7-7D4E-AA78-0DBC2C5A1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4E363C-F947-AE49-AB40-31ABFF3C3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57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8E49B-81CB-114B-9848-620134544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18A1D9-27BF-8B4E-B108-DFCBC4D8D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D8E309-5F18-8146-974F-5F7132A33B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9FE73A-B4D0-9243-A08B-56DBE081A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94EAC-A07C-5842-B9A4-E8AF36D2B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CF33D6-9F43-084A-B371-371622108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13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AC934-9980-444D-A979-1C8266DF1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FC3372-5205-F94A-91A1-B7B13133B4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42A91E-A6F0-8944-91CD-85E58550F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E70CEF-484F-384A-86E9-B134D2D9A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0571E5-8A24-4F43-B4E1-0455CADBF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34C1C3-25F1-EF4D-BF11-71FD9CCB1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572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0350AA-E179-314B-81F8-C12C2E0A1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7D335F-EA08-4E49-A40B-8F65E8AF0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ABD4AC-32E9-2A4F-A274-01FD8A0D1C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5980C-D037-D044-83F1-AF2019040CBB}" type="datetimeFigureOut">
              <a:rPr lang="en-US" smtClean="0"/>
              <a:t>8/26/20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1DCEC4-A155-414B-8CF8-BFF9D2B71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021C50-456E-1C4F-B619-88B6A6ABA5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A0434-D642-3649-8F91-59DF9E79AE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371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sv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svg"/><Relationship Id="rId9" Type="http://schemas.openxmlformats.org/officeDocument/2006/relationships/image" Target="../media/image4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hill&#10;&#10;Description automatically generated">
            <a:extLst>
              <a:ext uri="{FF2B5EF4-FFF2-40B4-BE49-F238E27FC236}">
                <a16:creationId xmlns:a16="http://schemas.microsoft.com/office/drawing/2014/main" id="{4C864479-A240-3441-99ED-EBA5FE30718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26034" y="510571"/>
            <a:ext cx="10281828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69085B6-6420-3043-B0F2-AF4FBF36237C}"/>
              </a:ext>
            </a:extLst>
          </p:cNvPr>
          <p:cNvSpPr/>
          <p:nvPr/>
        </p:nvSpPr>
        <p:spPr>
          <a:xfrm>
            <a:off x="7026969" y="2590800"/>
            <a:ext cx="5165032" cy="4267199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66B43B-540D-E845-B2C2-59C30FF5A29C}"/>
              </a:ext>
            </a:extLst>
          </p:cNvPr>
          <p:cNvSpPr/>
          <p:nvPr/>
        </p:nvSpPr>
        <p:spPr>
          <a:xfrm>
            <a:off x="0" y="1"/>
            <a:ext cx="12192000" cy="25908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511D0B-2E94-BA4E-8734-BC178614ED6F}"/>
              </a:ext>
            </a:extLst>
          </p:cNvPr>
          <p:cNvSpPr txBox="1"/>
          <p:nvPr/>
        </p:nvSpPr>
        <p:spPr>
          <a:xfrm>
            <a:off x="754118" y="510571"/>
            <a:ext cx="106837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Data Driven Marketing for Business Growth</a:t>
            </a:r>
            <a:endParaRPr lang="en-US" sz="5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6E34CE-3A21-534D-BBBE-826CA6027E1A}"/>
              </a:ext>
            </a:extLst>
          </p:cNvPr>
          <p:cNvSpPr txBox="1"/>
          <p:nvPr/>
        </p:nvSpPr>
        <p:spPr>
          <a:xfrm>
            <a:off x="7748751" y="3902468"/>
            <a:ext cx="36891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</a:rPr>
              <a:t>Presented by</a:t>
            </a:r>
          </a:p>
          <a:p>
            <a:r>
              <a:rPr lang="en-US" sz="3200" dirty="0">
                <a:solidFill>
                  <a:schemeClr val="bg1"/>
                </a:solidFill>
              </a:rPr>
              <a:t>David Mitroff, Ph.D.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B3DDF38-F04E-CB4A-A39D-F3E825D85D30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8B51EAB-1D93-A54D-AD35-C9BF7D9BFA7E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4A45E11-2250-0741-AAA2-DAC6B9309420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92AC7C3-9D6B-244E-BC71-44850AA15386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5555379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ta-DrivenMarketing (dragged).pd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1906"/>
            <a:ext cx="9144000" cy="684609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6769FDA-1A5B-4545-B1C5-6D3644A96B2C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A80607-E506-7848-86B3-C1DB3CBED6EF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A693882-2CB3-1348-B734-952240834F6D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27AE2F-548B-9F45-A115-FC81099DD42A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993174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ta-DrivenMarketing (dragged).pd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1905"/>
            <a:ext cx="9144000" cy="6846095"/>
          </a:xfrm>
          <a:prstGeom prst="rect">
            <a:avLst/>
          </a:prstGeom>
        </p:spPr>
      </p:pic>
      <p:sp>
        <p:nvSpPr>
          <p:cNvPr id="3" name="Left Arrow 2">
            <a:extLst>
              <a:ext uri="{FF2B5EF4-FFF2-40B4-BE49-F238E27FC236}">
                <a16:creationId xmlns:a16="http://schemas.microsoft.com/office/drawing/2014/main" id="{4C26A844-005F-164D-ACF5-86B2C8699C8F}"/>
              </a:ext>
            </a:extLst>
          </p:cNvPr>
          <p:cNvSpPr/>
          <p:nvPr/>
        </p:nvSpPr>
        <p:spPr>
          <a:xfrm>
            <a:off x="4297680" y="436880"/>
            <a:ext cx="1483360" cy="134112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3B931B-13E8-0543-AF86-6242A9989F12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1987FA-191B-9D40-8EC3-88EBC54C2A72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B58D48D-7E2E-684E-A5EC-0EFE9975A3BF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017946-9802-B04E-99F2-6014CB7CA951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157875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ta-DrivenMarketing (dragged).pd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1906"/>
            <a:ext cx="9144000" cy="6846095"/>
          </a:xfrm>
          <a:prstGeom prst="rect">
            <a:avLst/>
          </a:prstGeom>
        </p:spPr>
      </p:pic>
      <p:sp>
        <p:nvSpPr>
          <p:cNvPr id="3" name="Left Arrow 2">
            <a:extLst>
              <a:ext uri="{FF2B5EF4-FFF2-40B4-BE49-F238E27FC236}">
                <a16:creationId xmlns:a16="http://schemas.microsoft.com/office/drawing/2014/main" id="{50F51CC3-8DFD-6742-A1F3-F9963E9B073B}"/>
              </a:ext>
            </a:extLst>
          </p:cNvPr>
          <p:cNvSpPr/>
          <p:nvPr/>
        </p:nvSpPr>
        <p:spPr>
          <a:xfrm>
            <a:off x="4297680" y="436880"/>
            <a:ext cx="1483360" cy="134112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59700A67-3079-8546-B7AC-340225979093}"/>
              </a:ext>
            </a:extLst>
          </p:cNvPr>
          <p:cNvSpPr/>
          <p:nvPr/>
        </p:nvSpPr>
        <p:spPr>
          <a:xfrm>
            <a:off x="4297680" y="2758440"/>
            <a:ext cx="1483360" cy="134112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0369A1-B378-8345-BD3C-2E969B561F2D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D4402C-09EB-6840-98D9-3565D7002235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4CB66F-912E-204F-B420-4E49A148696D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E57D81-52E9-0840-BE9D-16317005D35A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60141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ta-DrivenMarketing (dragged).pd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1906"/>
            <a:ext cx="9144000" cy="6846095"/>
          </a:xfrm>
          <a:prstGeom prst="rect">
            <a:avLst/>
          </a:prstGeom>
        </p:spPr>
      </p:pic>
      <p:sp>
        <p:nvSpPr>
          <p:cNvPr id="3" name="Left Arrow 2">
            <a:extLst>
              <a:ext uri="{FF2B5EF4-FFF2-40B4-BE49-F238E27FC236}">
                <a16:creationId xmlns:a16="http://schemas.microsoft.com/office/drawing/2014/main" id="{B027A781-B665-9F47-990A-2F2BB52F1EE3}"/>
              </a:ext>
            </a:extLst>
          </p:cNvPr>
          <p:cNvSpPr/>
          <p:nvPr/>
        </p:nvSpPr>
        <p:spPr>
          <a:xfrm>
            <a:off x="4297680" y="436880"/>
            <a:ext cx="1483360" cy="134112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Left Arrow 3">
            <a:extLst>
              <a:ext uri="{FF2B5EF4-FFF2-40B4-BE49-F238E27FC236}">
                <a16:creationId xmlns:a16="http://schemas.microsoft.com/office/drawing/2014/main" id="{ED9BABF0-2787-5844-A5BE-176317B7DEC4}"/>
              </a:ext>
            </a:extLst>
          </p:cNvPr>
          <p:cNvSpPr/>
          <p:nvPr/>
        </p:nvSpPr>
        <p:spPr>
          <a:xfrm>
            <a:off x="4297680" y="2758440"/>
            <a:ext cx="1483360" cy="134112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Left Arrow 4">
            <a:extLst>
              <a:ext uri="{FF2B5EF4-FFF2-40B4-BE49-F238E27FC236}">
                <a16:creationId xmlns:a16="http://schemas.microsoft.com/office/drawing/2014/main" id="{9FC45BE4-A9A8-0144-BF7C-9CAB443CF13F}"/>
              </a:ext>
            </a:extLst>
          </p:cNvPr>
          <p:cNvSpPr/>
          <p:nvPr/>
        </p:nvSpPr>
        <p:spPr>
          <a:xfrm>
            <a:off x="4297680" y="4958080"/>
            <a:ext cx="1483360" cy="134112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FC84A07-1A6B-1A4F-B047-C23203F6B829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8A4DEA4-28CF-474A-8173-A3950B337F9A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D2789-6034-474C-B983-05F6D7B47B10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56B26EF-03AA-5242-BCE8-259E76C12C13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875446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6D68C4-AB3F-054F-A821-CF2E4C54942C}"/>
              </a:ext>
            </a:extLst>
          </p:cNvPr>
          <p:cNvSpPr txBox="1"/>
          <p:nvPr/>
        </p:nvSpPr>
        <p:spPr>
          <a:xfrm>
            <a:off x="1933904" y="2280744"/>
            <a:ext cx="237533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/>
              <a:t>03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703CB4-5536-3C4E-97E5-DBA2CCC14FAE}"/>
              </a:ext>
            </a:extLst>
          </p:cNvPr>
          <p:cNvSpPr txBox="1"/>
          <p:nvPr/>
        </p:nvSpPr>
        <p:spPr>
          <a:xfrm>
            <a:off x="5013436" y="2028616"/>
            <a:ext cx="65363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Increase customer retention, brand awareness, customer lifetime value &amp; more.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3A761E-C737-E74B-A4B1-07C7B65D3DD6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0277F2-BC07-074E-A7D0-BCBAF1924F7F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0BA242-0F6A-4A4E-8DBE-0247BFBC8A5D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3646C1-CDD3-3942-BD8F-D8141C53C65D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61197A-49DB-9746-9459-5818CC431256}"/>
              </a:ext>
            </a:extLst>
          </p:cNvPr>
          <p:cNvSpPr/>
          <p:nvPr/>
        </p:nvSpPr>
        <p:spPr>
          <a:xfrm>
            <a:off x="0" y="-4336"/>
            <a:ext cx="12192000" cy="19857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32DB75-7F71-6440-BFD2-56DE7F07D755}"/>
              </a:ext>
            </a:extLst>
          </p:cNvPr>
          <p:cNvSpPr/>
          <p:nvPr/>
        </p:nvSpPr>
        <p:spPr>
          <a:xfrm>
            <a:off x="0" y="4876538"/>
            <a:ext cx="12192000" cy="16704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56EB894-616E-DC4D-98DA-EC2197DB7B19}"/>
              </a:ext>
            </a:extLst>
          </p:cNvPr>
          <p:cNvSpPr/>
          <p:nvPr/>
        </p:nvSpPr>
        <p:spPr>
          <a:xfrm>
            <a:off x="1" y="0"/>
            <a:ext cx="1142999" cy="65367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936044-A438-6642-9264-496967A67B08}"/>
              </a:ext>
            </a:extLst>
          </p:cNvPr>
          <p:cNvSpPr/>
          <p:nvPr/>
        </p:nvSpPr>
        <p:spPr>
          <a:xfrm>
            <a:off x="11549743" y="-4336"/>
            <a:ext cx="642257" cy="65367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4B5DF4-A5EF-344A-BB52-4C5A3E294E1D}"/>
              </a:ext>
            </a:extLst>
          </p:cNvPr>
          <p:cNvSpPr/>
          <p:nvPr/>
        </p:nvSpPr>
        <p:spPr>
          <a:xfrm>
            <a:off x="4125438" y="1306286"/>
            <a:ext cx="183804" cy="412568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28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Five Essential Non-financial metrics (dragged).pd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352" y="-2751391"/>
            <a:ext cx="10668000" cy="840861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F1E766E-36BB-5041-B2AD-5D1C41A8BD99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DE0B60-FB8D-BE46-8BB0-41D1C27FE7A7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17E820-560D-984C-8A14-42B572AE7B6C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C68837-82AA-3B4A-8631-4BFE0DED0610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8752880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609C07-17C8-A048-925E-3F34E372866F}"/>
              </a:ext>
            </a:extLst>
          </p:cNvPr>
          <p:cNvSpPr/>
          <p:nvPr/>
        </p:nvSpPr>
        <p:spPr>
          <a:xfrm>
            <a:off x="6290441" y="-4336"/>
            <a:ext cx="5901559" cy="67204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87AD25-6178-074A-A415-A58D1F053805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EFD8A-E23E-E249-9208-22ABDED3BD30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9FC1E-A054-6C49-A4E1-4A989567A963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56A80-EE30-2846-BBF1-9E15D390F1EF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70E540-0E21-6745-8A83-CB007FDEC9F8}"/>
              </a:ext>
            </a:extLst>
          </p:cNvPr>
          <p:cNvSpPr/>
          <p:nvPr/>
        </p:nvSpPr>
        <p:spPr>
          <a:xfrm>
            <a:off x="5901559" y="1085652"/>
            <a:ext cx="388882" cy="45404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A28054-59D0-F341-91CE-8EE55C78D1B3}"/>
              </a:ext>
            </a:extLst>
          </p:cNvPr>
          <p:cNvSpPr txBox="1"/>
          <p:nvPr/>
        </p:nvSpPr>
        <p:spPr>
          <a:xfrm>
            <a:off x="556933" y="2527928"/>
            <a:ext cx="5539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Essential Awareness Metric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2C5111-EC4D-1941-9CFE-DC59E52503A3}"/>
              </a:ext>
            </a:extLst>
          </p:cNvPr>
          <p:cNvSpPr txBox="1"/>
          <p:nvPr/>
        </p:nvSpPr>
        <p:spPr>
          <a:xfrm>
            <a:off x="1471126" y="3251101"/>
            <a:ext cx="4819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Do you recognize this brand? </a:t>
            </a:r>
          </a:p>
        </p:txBody>
      </p:sp>
      <p:pic>
        <p:nvPicPr>
          <p:cNvPr id="6" name="Picture 5" descr="A picture containing drawing, room&#10;&#10;Description automatically generated">
            <a:extLst>
              <a:ext uri="{FF2B5EF4-FFF2-40B4-BE49-F238E27FC236}">
                <a16:creationId xmlns:a16="http://schemas.microsoft.com/office/drawing/2014/main" id="{C84F1B90-27E8-2141-84F7-722E5CB6B9F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5333" y="1255780"/>
            <a:ext cx="4151774" cy="420021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AD8617-8B61-B246-B025-926D063BFE89}"/>
              </a:ext>
            </a:extLst>
          </p:cNvPr>
          <p:cNvSpPr txBox="1"/>
          <p:nvPr/>
        </p:nvSpPr>
        <p:spPr>
          <a:xfrm>
            <a:off x="213360" y="142240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953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609C07-17C8-A048-925E-3F34E372866F}"/>
              </a:ext>
            </a:extLst>
          </p:cNvPr>
          <p:cNvSpPr/>
          <p:nvPr/>
        </p:nvSpPr>
        <p:spPr>
          <a:xfrm>
            <a:off x="6290441" y="-4336"/>
            <a:ext cx="5901559" cy="67204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7705C9C4-2BA5-7E4D-AF65-F94A1454A3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8760" y="-24702"/>
            <a:ext cx="457245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187AD25-6178-074A-A415-A58D1F053805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EFD8A-E23E-E249-9208-22ABDED3BD30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9FC1E-A054-6C49-A4E1-4A989567A963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56A80-EE30-2846-BBF1-9E15D390F1EF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70E540-0E21-6745-8A83-CB007FDEC9F8}"/>
              </a:ext>
            </a:extLst>
          </p:cNvPr>
          <p:cNvSpPr/>
          <p:nvPr/>
        </p:nvSpPr>
        <p:spPr>
          <a:xfrm>
            <a:off x="5901559" y="1085652"/>
            <a:ext cx="388882" cy="45404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A28054-59D0-F341-91CE-8EE55C78D1B3}"/>
              </a:ext>
            </a:extLst>
          </p:cNvPr>
          <p:cNvSpPr txBox="1"/>
          <p:nvPr/>
        </p:nvSpPr>
        <p:spPr>
          <a:xfrm>
            <a:off x="556933" y="2527928"/>
            <a:ext cx="5539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Essential Awareness Metric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2C5111-EC4D-1941-9CFE-DC59E52503A3}"/>
              </a:ext>
            </a:extLst>
          </p:cNvPr>
          <p:cNvSpPr txBox="1"/>
          <p:nvPr/>
        </p:nvSpPr>
        <p:spPr>
          <a:xfrm>
            <a:off x="556933" y="3241052"/>
            <a:ext cx="4356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Brand Awareness = ability to recall a product or service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32A6B1-BC2E-8846-AB2A-919514156BEA}"/>
              </a:ext>
            </a:extLst>
          </p:cNvPr>
          <p:cNvSpPr txBox="1"/>
          <p:nvPr/>
        </p:nvSpPr>
        <p:spPr>
          <a:xfrm>
            <a:off x="213360" y="142240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5538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8A02884-1850-784E-A9A6-6B1601576F05}"/>
              </a:ext>
            </a:extLst>
          </p:cNvPr>
          <p:cNvSpPr/>
          <p:nvPr/>
        </p:nvSpPr>
        <p:spPr>
          <a:xfrm>
            <a:off x="0" y="0"/>
            <a:ext cx="5938345" cy="654698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87AD25-6178-074A-A415-A58D1F053805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EFD8A-E23E-E249-9208-22ABDED3BD30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9FC1E-A054-6C49-A4E1-4A989567A963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56A80-EE30-2846-BBF1-9E15D390F1EF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0ED721-D9D1-064F-AF9E-8A48B93945F6}"/>
              </a:ext>
            </a:extLst>
          </p:cNvPr>
          <p:cNvSpPr txBox="1"/>
          <p:nvPr/>
        </p:nvSpPr>
        <p:spPr>
          <a:xfrm>
            <a:off x="6642422" y="1471449"/>
            <a:ext cx="5539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Essential Awareness Metric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2F7C0A5-A4FF-4D49-B0CD-0E73B73F5559}"/>
              </a:ext>
            </a:extLst>
          </p:cNvPr>
          <p:cNvSpPr txBox="1"/>
          <p:nvPr/>
        </p:nvSpPr>
        <p:spPr>
          <a:xfrm>
            <a:off x="6642422" y="2207537"/>
            <a:ext cx="415765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When the acquisition cost of a customer is greater than the money made from the product or services, this is a good indicator to change marketing tactics. </a:t>
            </a:r>
          </a:p>
        </p:txBody>
      </p:sp>
      <p:pic>
        <p:nvPicPr>
          <p:cNvPr id="3" name="Picture 2" descr="A person standing in front of a computer&#10;&#10;Description automatically generated">
            <a:extLst>
              <a:ext uri="{FF2B5EF4-FFF2-40B4-BE49-F238E27FC236}">
                <a16:creationId xmlns:a16="http://schemas.microsoft.com/office/drawing/2014/main" id="{2E52039D-AD26-0347-A585-3C28827625B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1351279"/>
            <a:ext cx="6083346" cy="405581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1F64FF3-98E6-F14E-A636-A2209F195552}"/>
              </a:ext>
            </a:extLst>
          </p:cNvPr>
          <p:cNvSpPr txBox="1"/>
          <p:nvPr/>
        </p:nvSpPr>
        <p:spPr>
          <a:xfrm>
            <a:off x="11010444" y="-128989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1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099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E35A00-DA1B-D248-983A-CCEECF5DED21}"/>
              </a:ext>
            </a:extLst>
          </p:cNvPr>
          <p:cNvSpPr/>
          <p:nvPr/>
        </p:nvSpPr>
        <p:spPr>
          <a:xfrm>
            <a:off x="2" y="-3224"/>
            <a:ext cx="4583510" cy="686122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F55E84-3022-1642-8C1B-AB9AA9C6C83D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BC71F5-AEBC-1047-A3A6-BC43F846213D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39B123-7063-A94A-B16D-3F8C2523B6AE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9683EB-975E-0645-B7DE-BDC566B2E9A1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B58F7A-D3D0-764B-9DAD-A2BB92EE374F}"/>
              </a:ext>
            </a:extLst>
          </p:cNvPr>
          <p:cNvSpPr txBox="1"/>
          <p:nvPr/>
        </p:nvSpPr>
        <p:spPr>
          <a:xfrm>
            <a:off x="5939414" y="2070065"/>
            <a:ext cx="5539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Essential Evaluative Metric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2150AF-FB81-FE46-9CD3-84088DC5ADFD}"/>
              </a:ext>
            </a:extLst>
          </p:cNvPr>
          <p:cNvSpPr txBox="1"/>
          <p:nvPr/>
        </p:nvSpPr>
        <p:spPr>
          <a:xfrm>
            <a:off x="5939414" y="2783189"/>
            <a:ext cx="4356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Test drive = customer pretest of a product or service prior to purchase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B16414-CDBB-3145-A1A7-3A9F4CB6877D}"/>
              </a:ext>
            </a:extLst>
          </p:cNvPr>
          <p:cNvSpPr txBox="1"/>
          <p:nvPr/>
        </p:nvSpPr>
        <p:spPr>
          <a:xfrm>
            <a:off x="11010444" y="-104835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Picture 7" descr="A person in a car&#10;&#10;Description automatically generated">
            <a:extLst>
              <a:ext uri="{FF2B5EF4-FFF2-40B4-BE49-F238E27FC236}">
                <a16:creationId xmlns:a16="http://schemas.microsoft.com/office/drawing/2014/main" id="{242C331A-A861-7242-A312-C33729FD5E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34052"/>
            <a:ext cx="5516880" cy="367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134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 descr="Open quotation mark">
            <a:extLst>
              <a:ext uri="{FF2B5EF4-FFF2-40B4-BE49-F238E27FC236}">
                <a16:creationId xmlns:a16="http://schemas.microsoft.com/office/drawing/2014/main" id="{DA5D0922-1970-D749-AD32-047043BE27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4441" y="-149037"/>
            <a:ext cx="3407244" cy="3407244"/>
          </a:xfrm>
          <a:prstGeom prst="rect">
            <a:avLst/>
          </a:prstGeom>
        </p:spPr>
      </p:pic>
      <p:pic>
        <p:nvPicPr>
          <p:cNvPr id="7" name="Graphic 6" descr="Closed quotation mark">
            <a:extLst>
              <a:ext uri="{FF2B5EF4-FFF2-40B4-BE49-F238E27FC236}">
                <a16:creationId xmlns:a16="http://schemas.microsoft.com/office/drawing/2014/main" id="{7CCF959A-1911-EF40-848B-AE71FA6219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86695" y="1980828"/>
            <a:ext cx="3407244" cy="340724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1F97D3B-CD19-D34D-A39C-C5EE3DD6C8BC}"/>
              </a:ext>
            </a:extLst>
          </p:cNvPr>
          <p:cNvSpPr/>
          <p:nvPr/>
        </p:nvSpPr>
        <p:spPr>
          <a:xfrm>
            <a:off x="10373139" y="-1"/>
            <a:ext cx="1818861" cy="685800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4D9B74-E696-A040-9E2A-A3E8F3C3A8A7}"/>
              </a:ext>
            </a:extLst>
          </p:cNvPr>
          <p:cNvSpPr/>
          <p:nvPr/>
        </p:nvSpPr>
        <p:spPr>
          <a:xfrm>
            <a:off x="338174" y="-14815"/>
            <a:ext cx="308112" cy="6951643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E91761-82BE-354B-8C21-1898D9CEAB69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C29A188-9919-9B41-8AE7-836CCF1FE0B2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771A29E-5642-E149-B7FD-84C7F2B6CF2C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03B5121-2416-8F4F-9BAA-E345BD54303D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042D7B2-0A3D-5344-9299-7491688DB0FE}"/>
              </a:ext>
            </a:extLst>
          </p:cNvPr>
          <p:cNvSpPr txBox="1"/>
          <p:nvPr/>
        </p:nvSpPr>
        <p:spPr>
          <a:xfrm>
            <a:off x="937921" y="1248363"/>
            <a:ext cx="935601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 can have data without information, but you cannot have </a:t>
            </a:r>
            <a:r>
              <a:rPr lang="en-US" sz="5400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information without data</a:t>
            </a: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en-US" sz="138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DD5F2A-A167-C44A-AE11-1ACB2A3F1AE6}"/>
              </a:ext>
            </a:extLst>
          </p:cNvPr>
          <p:cNvSpPr txBox="1"/>
          <p:nvPr/>
        </p:nvSpPr>
        <p:spPr>
          <a:xfrm>
            <a:off x="6296309" y="4785067"/>
            <a:ext cx="3463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By Daniel Keys Moran</a:t>
            </a:r>
          </a:p>
        </p:txBody>
      </p:sp>
    </p:spTree>
    <p:extLst>
      <p:ext uri="{BB962C8B-B14F-4D97-AF65-F5344CB8AC3E}">
        <p14:creationId xmlns:p14="http://schemas.microsoft.com/office/powerpoint/2010/main" val="34008834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E35A00-DA1B-D248-983A-CCEECF5DED21}"/>
              </a:ext>
            </a:extLst>
          </p:cNvPr>
          <p:cNvSpPr/>
          <p:nvPr/>
        </p:nvSpPr>
        <p:spPr>
          <a:xfrm>
            <a:off x="2" y="-3224"/>
            <a:ext cx="4583510" cy="686122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F55E84-3022-1642-8C1B-AB9AA9C6C83D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BC71F5-AEBC-1047-A3A6-BC43F846213D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39B123-7063-A94A-B16D-3F8C2523B6AE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9683EB-975E-0645-B7DE-BDC566B2E9A1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B58F7A-D3D0-764B-9DAD-A2BB92EE374F}"/>
              </a:ext>
            </a:extLst>
          </p:cNvPr>
          <p:cNvSpPr txBox="1"/>
          <p:nvPr/>
        </p:nvSpPr>
        <p:spPr>
          <a:xfrm>
            <a:off x="5939414" y="2070065"/>
            <a:ext cx="5539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Essential Evaluative Metric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2150AF-FB81-FE46-9CD3-84088DC5ADFD}"/>
              </a:ext>
            </a:extLst>
          </p:cNvPr>
          <p:cNvSpPr txBox="1"/>
          <p:nvPr/>
        </p:nvSpPr>
        <p:spPr>
          <a:xfrm>
            <a:off x="5939414" y="2783189"/>
            <a:ext cx="4356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% of existing customers who chose not to do business with you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Measure customer loyalty through repeat purchases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B16414-CDBB-3145-A1A7-3A9F4CB6877D}"/>
              </a:ext>
            </a:extLst>
          </p:cNvPr>
          <p:cNvSpPr txBox="1"/>
          <p:nvPr/>
        </p:nvSpPr>
        <p:spPr>
          <a:xfrm>
            <a:off x="11010444" y="-104835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 descr="A picture containing object, car, light, traffic&#10;&#10;Description automatically generated">
            <a:extLst>
              <a:ext uri="{FF2B5EF4-FFF2-40B4-BE49-F238E27FC236}">
                <a16:creationId xmlns:a16="http://schemas.microsoft.com/office/drawing/2014/main" id="{6D6E77C8-087B-284B-B8FC-132FFB93076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13732"/>
            <a:ext cx="5631711" cy="3718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4296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E35A00-DA1B-D248-983A-CCEECF5DED21}"/>
              </a:ext>
            </a:extLst>
          </p:cNvPr>
          <p:cNvSpPr/>
          <p:nvPr/>
        </p:nvSpPr>
        <p:spPr>
          <a:xfrm>
            <a:off x="2" y="-3224"/>
            <a:ext cx="4583510" cy="686122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F55E84-3022-1642-8C1B-AB9AA9C6C83D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BC71F5-AEBC-1047-A3A6-BC43F846213D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39B123-7063-A94A-B16D-3F8C2523B6AE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9683EB-975E-0645-B7DE-BDC566B2E9A1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B58F7A-D3D0-764B-9DAD-A2BB92EE374F}"/>
              </a:ext>
            </a:extLst>
          </p:cNvPr>
          <p:cNvSpPr txBox="1"/>
          <p:nvPr/>
        </p:nvSpPr>
        <p:spPr>
          <a:xfrm>
            <a:off x="5939414" y="2070065"/>
            <a:ext cx="5539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Essential Evaluative Metric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2150AF-FB81-FE46-9CD3-84088DC5ADFD}"/>
              </a:ext>
            </a:extLst>
          </p:cNvPr>
          <p:cNvSpPr txBox="1"/>
          <p:nvPr/>
        </p:nvSpPr>
        <p:spPr>
          <a:xfrm>
            <a:off x="5939414" y="2783189"/>
            <a:ext cx="4356918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LEXUS</a:t>
            </a:r>
            <a:r>
              <a:rPr lang="en-US" dirty="0"/>
              <a:t> </a:t>
            </a:r>
          </a:p>
          <a:p>
            <a:r>
              <a:rPr lang="en-US" sz="2000" i="1" dirty="0"/>
              <a:t>Example</a:t>
            </a:r>
            <a:endParaRPr lang="en-US" i="1" dirty="0"/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Marketing incentives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Free touch-ups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Lexus boasts incredibly loyal customers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B16414-CDBB-3145-A1A7-3A9F4CB6877D}"/>
              </a:ext>
            </a:extLst>
          </p:cNvPr>
          <p:cNvSpPr txBox="1"/>
          <p:nvPr/>
        </p:nvSpPr>
        <p:spPr>
          <a:xfrm>
            <a:off x="11010444" y="-104835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2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 descr="A car parked in a parking lot&#10;&#10;Description automatically generated">
            <a:extLst>
              <a:ext uri="{FF2B5EF4-FFF2-40B4-BE49-F238E27FC236}">
                <a16:creationId xmlns:a16="http://schemas.microsoft.com/office/drawing/2014/main" id="{C0A61993-ACF8-9C4B-BBF3-55D4DDE2C5C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59452"/>
            <a:ext cx="5440680" cy="3627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213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609C07-17C8-A048-925E-3F34E372866F}"/>
              </a:ext>
            </a:extLst>
          </p:cNvPr>
          <p:cNvSpPr/>
          <p:nvPr/>
        </p:nvSpPr>
        <p:spPr>
          <a:xfrm>
            <a:off x="6290441" y="-4336"/>
            <a:ext cx="5901559" cy="67204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87AD25-6178-074A-A415-A58D1F053805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EFD8A-E23E-E249-9208-22ABDED3BD30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9FC1E-A054-6C49-A4E1-4A989567A963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56A80-EE30-2846-BBF1-9E15D390F1EF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70E540-0E21-6745-8A83-CB007FDEC9F8}"/>
              </a:ext>
            </a:extLst>
          </p:cNvPr>
          <p:cNvSpPr/>
          <p:nvPr/>
        </p:nvSpPr>
        <p:spPr>
          <a:xfrm>
            <a:off x="5901559" y="1085652"/>
            <a:ext cx="388882" cy="45404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A28054-59D0-F341-91CE-8EE55C78D1B3}"/>
              </a:ext>
            </a:extLst>
          </p:cNvPr>
          <p:cNvSpPr txBox="1"/>
          <p:nvPr/>
        </p:nvSpPr>
        <p:spPr>
          <a:xfrm>
            <a:off x="556933" y="2527928"/>
            <a:ext cx="5539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CSAT : Customer Satisfaction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2C5111-EC4D-1941-9CFE-DC59E52503A3}"/>
              </a:ext>
            </a:extLst>
          </p:cNvPr>
          <p:cNvSpPr txBox="1"/>
          <p:nvPr/>
        </p:nvSpPr>
        <p:spPr>
          <a:xfrm>
            <a:off x="556933" y="3241052"/>
            <a:ext cx="4356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“Would you recommend this product/service to others?”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32A6B1-BC2E-8846-AB2A-919514156BEA}"/>
              </a:ext>
            </a:extLst>
          </p:cNvPr>
          <p:cNvSpPr txBox="1"/>
          <p:nvPr/>
        </p:nvSpPr>
        <p:spPr>
          <a:xfrm>
            <a:off x="213360" y="142240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 descr="A picture containing person, person, sitting, looking&#10;&#10;Description automatically generated">
            <a:extLst>
              <a:ext uri="{FF2B5EF4-FFF2-40B4-BE49-F238E27FC236}">
                <a16:creationId xmlns:a16="http://schemas.microsoft.com/office/drawing/2014/main" id="{4E50C088-19C7-BE40-9863-576DD1528B4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441" y="1388699"/>
            <a:ext cx="5901559" cy="3934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688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609C07-17C8-A048-925E-3F34E372866F}"/>
              </a:ext>
            </a:extLst>
          </p:cNvPr>
          <p:cNvSpPr/>
          <p:nvPr/>
        </p:nvSpPr>
        <p:spPr>
          <a:xfrm>
            <a:off x="6290441" y="-4336"/>
            <a:ext cx="5901559" cy="67204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87AD25-6178-074A-A415-A58D1F053805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EFD8A-E23E-E249-9208-22ABDED3BD30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9FC1E-A054-6C49-A4E1-4A989567A963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56A80-EE30-2846-BBF1-9E15D390F1EF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70E540-0E21-6745-8A83-CB007FDEC9F8}"/>
              </a:ext>
            </a:extLst>
          </p:cNvPr>
          <p:cNvSpPr/>
          <p:nvPr/>
        </p:nvSpPr>
        <p:spPr>
          <a:xfrm>
            <a:off x="5901559" y="1085652"/>
            <a:ext cx="388882" cy="45404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A28054-59D0-F341-91CE-8EE55C78D1B3}"/>
              </a:ext>
            </a:extLst>
          </p:cNvPr>
          <p:cNvSpPr txBox="1"/>
          <p:nvPr/>
        </p:nvSpPr>
        <p:spPr>
          <a:xfrm>
            <a:off x="556933" y="2527928"/>
            <a:ext cx="5539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CSAT : Customer Satisfaction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2C5111-EC4D-1941-9CFE-DC59E52503A3}"/>
              </a:ext>
            </a:extLst>
          </p:cNvPr>
          <p:cNvSpPr txBox="1"/>
          <p:nvPr/>
        </p:nvSpPr>
        <p:spPr>
          <a:xfrm>
            <a:off x="556933" y="3241052"/>
            <a:ext cx="4356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Ultimate for marketing = when your customers are so excited about your product or service that they persuade others to use it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32A6B1-BC2E-8846-AB2A-919514156BEA}"/>
              </a:ext>
            </a:extLst>
          </p:cNvPr>
          <p:cNvSpPr txBox="1"/>
          <p:nvPr/>
        </p:nvSpPr>
        <p:spPr>
          <a:xfrm>
            <a:off x="213360" y="142240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5" name="Picture 4" descr="A group of people sitting at a table using a computer&#10;&#10;Description automatically generated">
            <a:extLst>
              <a:ext uri="{FF2B5EF4-FFF2-40B4-BE49-F238E27FC236}">
                <a16:creationId xmlns:a16="http://schemas.microsoft.com/office/drawing/2014/main" id="{4560ED50-E4BE-8941-9160-85B606A07A6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441" y="1381025"/>
            <a:ext cx="5924582" cy="394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5144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609C07-17C8-A048-925E-3F34E372866F}"/>
              </a:ext>
            </a:extLst>
          </p:cNvPr>
          <p:cNvSpPr/>
          <p:nvPr/>
        </p:nvSpPr>
        <p:spPr>
          <a:xfrm>
            <a:off x="6290441" y="-4336"/>
            <a:ext cx="5901559" cy="67204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87AD25-6178-074A-A415-A58D1F053805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EFD8A-E23E-E249-9208-22ABDED3BD30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9FC1E-A054-6C49-A4E1-4A989567A963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56A80-EE30-2846-BBF1-9E15D390F1EF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70E540-0E21-6745-8A83-CB007FDEC9F8}"/>
              </a:ext>
            </a:extLst>
          </p:cNvPr>
          <p:cNvSpPr/>
          <p:nvPr/>
        </p:nvSpPr>
        <p:spPr>
          <a:xfrm>
            <a:off x="5901559" y="1085652"/>
            <a:ext cx="388882" cy="45404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A28054-59D0-F341-91CE-8EE55C78D1B3}"/>
              </a:ext>
            </a:extLst>
          </p:cNvPr>
          <p:cNvSpPr txBox="1"/>
          <p:nvPr/>
        </p:nvSpPr>
        <p:spPr>
          <a:xfrm>
            <a:off x="556933" y="2527928"/>
            <a:ext cx="5539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Golden Marketing Metric: </a:t>
            </a:r>
          </a:p>
          <a:p>
            <a:r>
              <a:rPr lang="en-US" sz="2800" b="1" dirty="0"/>
              <a:t>CSAT : Customer Satisfaction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32A6B1-BC2E-8846-AB2A-919514156BEA}"/>
              </a:ext>
            </a:extLst>
          </p:cNvPr>
          <p:cNvSpPr txBox="1"/>
          <p:nvPr/>
        </p:nvSpPr>
        <p:spPr>
          <a:xfrm>
            <a:off x="213360" y="142240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3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32AC3C-2CFE-3545-9A79-1FCB3C47D1E1}"/>
              </a:ext>
            </a:extLst>
          </p:cNvPr>
          <p:cNvSpPr txBox="1"/>
          <p:nvPr/>
        </p:nvSpPr>
        <p:spPr>
          <a:xfrm>
            <a:off x="556933" y="3630748"/>
            <a:ext cx="43569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Ask the question: Would you recommend this to a friend or colleague? </a:t>
            </a:r>
          </a:p>
        </p:txBody>
      </p:sp>
      <p:pic>
        <p:nvPicPr>
          <p:cNvPr id="4" name="Picture 3" descr="A bedroom with a large window&#10;&#10;Description automatically generated">
            <a:extLst>
              <a:ext uri="{FF2B5EF4-FFF2-40B4-BE49-F238E27FC236}">
                <a16:creationId xmlns:a16="http://schemas.microsoft.com/office/drawing/2014/main" id="{C65A450F-3372-AE4A-BA8B-315FCF3D282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0441" y="1263963"/>
            <a:ext cx="5901559" cy="3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121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E35A00-DA1B-D248-983A-CCEECF5DED21}"/>
              </a:ext>
            </a:extLst>
          </p:cNvPr>
          <p:cNvSpPr/>
          <p:nvPr/>
        </p:nvSpPr>
        <p:spPr>
          <a:xfrm>
            <a:off x="2" y="-3224"/>
            <a:ext cx="4583510" cy="686122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F55E84-3022-1642-8C1B-AB9AA9C6C83D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BC71F5-AEBC-1047-A3A6-BC43F846213D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39B123-7063-A94A-B16D-3F8C2523B6AE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9683EB-975E-0645-B7DE-BDC566B2E9A1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B58F7A-D3D0-764B-9DAD-A2BB92EE374F}"/>
              </a:ext>
            </a:extLst>
          </p:cNvPr>
          <p:cNvSpPr txBox="1"/>
          <p:nvPr/>
        </p:nvSpPr>
        <p:spPr>
          <a:xfrm>
            <a:off x="5939414" y="2070065"/>
            <a:ext cx="5539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Essential Operational Effectiveness Metric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2150AF-FB81-FE46-9CD3-84088DC5ADFD}"/>
              </a:ext>
            </a:extLst>
          </p:cNvPr>
          <p:cNvSpPr txBox="1"/>
          <p:nvPr/>
        </p:nvSpPr>
        <p:spPr>
          <a:xfrm>
            <a:off x="5939414" y="3173517"/>
            <a:ext cx="4356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% of customers who accept an offer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B16414-CDBB-3145-A1A7-3A9F4CB6877D}"/>
              </a:ext>
            </a:extLst>
          </p:cNvPr>
          <p:cNvSpPr txBox="1"/>
          <p:nvPr/>
        </p:nvSpPr>
        <p:spPr>
          <a:xfrm>
            <a:off x="11010444" y="-104835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4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7" name="Picture 16" descr="A picture containing indoor, table, wooden, sitting&#10;&#10;Description automatically generated">
            <a:extLst>
              <a:ext uri="{FF2B5EF4-FFF2-40B4-BE49-F238E27FC236}">
                <a16:creationId xmlns:a16="http://schemas.microsoft.com/office/drawing/2014/main" id="{764F1C7D-8539-EC46-B0CA-13EE4024C9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439026"/>
            <a:ext cx="5539067" cy="3692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755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E35A00-DA1B-D248-983A-CCEECF5DED21}"/>
              </a:ext>
            </a:extLst>
          </p:cNvPr>
          <p:cNvSpPr/>
          <p:nvPr/>
        </p:nvSpPr>
        <p:spPr>
          <a:xfrm>
            <a:off x="2" y="-3224"/>
            <a:ext cx="4583510" cy="686122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F55E84-3022-1642-8C1B-AB9AA9C6C83D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BC71F5-AEBC-1047-A3A6-BC43F846213D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39B123-7063-A94A-B16D-3F8C2523B6AE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9683EB-975E-0645-B7DE-BDC566B2E9A1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B58F7A-D3D0-764B-9DAD-A2BB92EE374F}"/>
              </a:ext>
            </a:extLst>
          </p:cNvPr>
          <p:cNvSpPr txBox="1"/>
          <p:nvPr/>
        </p:nvSpPr>
        <p:spPr>
          <a:xfrm>
            <a:off x="5939414" y="2070065"/>
            <a:ext cx="55390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Essential Operational Effectiveness Metric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2150AF-FB81-FE46-9CD3-84088DC5ADFD}"/>
              </a:ext>
            </a:extLst>
          </p:cNvPr>
          <p:cNvSpPr txBox="1"/>
          <p:nvPr/>
        </p:nvSpPr>
        <p:spPr>
          <a:xfrm>
            <a:off x="5939414" y="3173517"/>
            <a:ext cx="4820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Take Rate = # of accepted offers / # of contacts</a:t>
            </a:r>
          </a:p>
          <a:p>
            <a:endParaRPr lang="en-US" dirty="0"/>
          </a:p>
          <a:p>
            <a:r>
              <a:rPr lang="en-US" dirty="0"/>
              <a:t>AC = Acquisition Cost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B16414-CDBB-3145-A1A7-3A9F4CB6877D}"/>
              </a:ext>
            </a:extLst>
          </p:cNvPr>
          <p:cNvSpPr txBox="1"/>
          <p:nvPr/>
        </p:nvSpPr>
        <p:spPr>
          <a:xfrm>
            <a:off x="11010444" y="-104835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4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 descr="A picture containing knife&#10;&#10;Description automatically generated">
            <a:extLst>
              <a:ext uri="{FF2B5EF4-FFF2-40B4-BE49-F238E27FC236}">
                <a16:creationId xmlns:a16="http://schemas.microsoft.com/office/drawing/2014/main" id="{DE193249-6705-1444-94C9-B82B0FCFC6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3975" y="4853111"/>
            <a:ext cx="6805922" cy="1322070"/>
          </a:xfrm>
          <a:prstGeom prst="rect">
            <a:avLst/>
          </a:prstGeom>
        </p:spPr>
      </p:pic>
      <p:pic>
        <p:nvPicPr>
          <p:cNvPr id="17" name="Picture 16" descr="A picture containing person, person, indoor, holding&#10;&#10;Description automatically generated">
            <a:extLst>
              <a:ext uri="{FF2B5EF4-FFF2-40B4-BE49-F238E27FC236}">
                <a16:creationId xmlns:a16="http://schemas.microsoft.com/office/drawing/2014/main" id="{07A5DB56-7DAA-FE46-957A-81B76500BE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69988"/>
            <a:ext cx="5443098" cy="362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8560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609C07-17C8-A048-925E-3F34E372866F}"/>
              </a:ext>
            </a:extLst>
          </p:cNvPr>
          <p:cNvSpPr/>
          <p:nvPr/>
        </p:nvSpPr>
        <p:spPr>
          <a:xfrm>
            <a:off x="6290441" y="-4336"/>
            <a:ext cx="5901559" cy="67204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87AD25-6178-074A-A415-A58D1F053805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EFD8A-E23E-E249-9208-22ABDED3BD30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9FC1E-A054-6C49-A4E1-4A989567A963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56A80-EE30-2846-BBF1-9E15D390F1EF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70E540-0E21-6745-8A83-CB007FDEC9F8}"/>
              </a:ext>
            </a:extLst>
          </p:cNvPr>
          <p:cNvSpPr/>
          <p:nvPr/>
        </p:nvSpPr>
        <p:spPr>
          <a:xfrm>
            <a:off x="5901559" y="1085652"/>
            <a:ext cx="388882" cy="4540469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5A28054-59D0-F341-91CE-8EE55C78D1B3}"/>
              </a:ext>
            </a:extLst>
          </p:cNvPr>
          <p:cNvSpPr txBox="1"/>
          <p:nvPr/>
        </p:nvSpPr>
        <p:spPr>
          <a:xfrm>
            <a:off x="556934" y="2527928"/>
            <a:ext cx="43569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Essential Customer Value Metric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82C5111-EC4D-1941-9CFE-DC59E52503A3}"/>
              </a:ext>
            </a:extLst>
          </p:cNvPr>
          <p:cNvSpPr txBox="1"/>
          <p:nvPr/>
        </p:nvSpPr>
        <p:spPr>
          <a:xfrm>
            <a:off x="556934" y="3620221"/>
            <a:ext cx="4356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CLTV = future value of a customer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32A6B1-BC2E-8846-AB2A-919514156BEA}"/>
              </a:ext>
            </a:extLst>
          </p:cNvPr>
          <p:cNvSpPr txBox="1"/>
          <p:nvPr/>
        </p:nvSpPr>
        <p:spPr>
          <a:xfrm>
            <a:off x="213360" y="142240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5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Picture 3" descr="A close up of an empty room&#10;&#10;Description automatically generated">
            <a:extLst>
              <a:ext uri="{FF2B5EF4-FFF2-40B4-BE49-F238E27FC236}">
                <a16:creationId xmlns:a16="http://schemas.microsoft.com/office/drawing/2014/main" id="{04FEF8B8-4B0A-114F-91F7-68E550B3045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600" y="1320800"/>
            <a:ext cx="5867400" cy="391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900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4E35A00-DA1B-D248-983A-CCEECF5DED21}"/>
              </a:ext>
            </a:extLst>
          </p:cNvPr>
          <p:cNvSpPr/>
          <p:nvPr/>
        </p:nvSpPr>
        <p:spPr>
          <a:xfrm>
            <a:off x="2" y="-3224"/>
            <a:ext cx="4583510" cy="6861224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F55E84-3022-1642-8C1B-AB9AA9C6C83D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6BC71F5-AEBC-1047-A3A6-BC43F846213D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639B123-7063-A94A-B16D-3F8C2523B6AE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E9683EB-975E-0645-B7DE-BDC566B2E9A1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B58F7A-D3D0-764B-9DAD-A2BB92EE374F}"/>
              </a:ext>
            </a:extLst>
          </p:cNvPr>
          <p:cNvSpPr txBox="1"/>
          <p:nvPr/>
        </p:nvSpPr>
        <p:spPr>
          <a:xfrm>
            <a:off x="5939414" y="2070065"/>
            <a:ext cx="5539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4 Essential Financial Metrics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2150AF-FB81-FE46-9CD3-84088DC5ADFD}"/>
              </a:ext>
            </a:extLst>
          </p:cNvPr>
          <p:cNvSpPr txBox="1"/>
          <p:nvPr/>
        </p:nvSpPr>
        <p:spPr>
          <a:xfrm>
            <a:off x="5939414" y="3173517"/>
            <a:ext cx="43569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dirty="0"/>
              <a:t>Profit = revenue – cost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NPV = net present value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IRR = internal rate of return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Payback = the time for a marketing investment to pay back the cost of the initiative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B16414-CDBB-3145-A1A7-3A9F4CB6877D}"/>
              </a:ext>
            </a:extLst>
          </p:cNvPr>
          <p:cNvSpPr txBox="1"/>
          <p:nvPr/>
        </p:nvSpPr>
        <p:spPr>
          <a:xfrm>
            <a:off x="11010444" y="-104835"/>
            <a:ext cx="125776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6</a:t>
            </a:r>
            <a:endParaRPr lang="en-US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Picture 2" descr="A picture containing indoor, cake, small, table&#10;&#10;Description automatically generated">
            <a:extLst>
              <a:ext uri="{FF2B5EF4-FFF2-40B4-BE49-F238E27FC236}">
                <a16:creationId xmlns:a16="http://schemas.microsoft.com/office/drawing/2014/main" id="{02F20323-1553-A94B-8C6C-4E9BC8F9409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627421"/>
            <a:ext cx="5400442" cy="359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4016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Chevron 26">
            <a:extLst>
              <a:ext uri="{FF2B5EF4-FFF2-40B4-BE49-F238E27FC236}">
                <a16:creationId xmlns:a16="http://schemas.microsoft.com/office/drawing/2014/main" id="{7A4C7F2A-1FC0-A542-B25A-980D3D6138F0}"/>
              </a:ext>
            </a:extLst>
          </p:cNvPr>
          <p:cNvSpPr/>
          <p:nvPr/>
        </p:nvSpPr>
        <p:spPr>
          <a:xfrm>
            <a:off x="1645820" y="4845203"/>
            <a:ext cx="4216793" cy="1299008"/>
          </a:xfrm>
          <a:prstGeom prst="chevron">
            <a:avLst/>
          </a:prstGeom>
          <a:solidFill>
            <a:srgbClr val="7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Chevron 25">
            <a:extLst>
              <a:ext uri="{FF2B5EF4-FFF2-40B4-BE49-F238E27FC236}">
                <a16:creationId xmlns:a16="http://schemas.microsoft.com/office/drawing/2014/main" id="{CE75C42D-ED3B-A848-AB69-D95D3C141AF2}"/>
              </a:ext>
            </a:extLst>
          </p:cNvPr>
          <p:cNvSpPr/>
          <p:nvPr/>
        </p:nvSpPr>
        <p:spPr>
          <a:xfrm>
            <a:off x="1645821" y="3369159"/>
            <a:ext cx="4216793" cy="1299008"/>
          </a:xfrm>
          <a:prstGeom prst="chevron">
            <a:avLst/>
          </a:prstGeom>
          <a:solidFill>
            <a:srgbClr val="7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hevron 24">
            <a:extLst>
              <a:ext uri="{FF2B5EF4-FFF2-40B4-BE49-F238E27FC236}">
                <a16:creationId xmlns:a16="http://schemas.microsoft.com/office/drawing/2014/main" id="{13D7027A-C9BD-A941-99FD-BDDB70E1E11B}"/>
              </a:ext>
            </a:extLst>
          </p:cNvPr>
          <p:cNvSpPr/>
          <p:nvPr/>
        </p:nvSpPr>
        <p:spPr>
          <a:xfrm>
            <a:off x="1678666" y="1838481"/>
            <a:ext cx="4216793" cy="1299008"/>
          </a:xfrm>
          <a:prstGeom prst="chevron">
            <a:avLst/>
          </a:prstGeom>
          <a:solidFill>
            <a:srgbClr val="7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25E8ED-2FCB-A442-9E7B-E03048B87340}"/>
              </a:ext>
            </a:extLst>
          </p:cNvPr>
          <p:cNvSpPr/>
          <p:nvPr/>
        </p:nvSpPr>
        <p:spPr>
          <a:xfrm>
            <a:off x="7496070" y="1162587"/>
            <a:ext cx="2713055" cy="517490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187AD25-6178-074A-A415-A58D1F053805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EFD8A-E23E-E249-9208-22ABDED3BD30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9FC1E-A054-6C49-A4E1-4A989567A963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56A80-EE30-2846-BBF1-9E15D390F1EF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F01D50-DF40-854E-A0D2-A8E5A344A5F3}"/>
              </a:ext>
            </a:extLst>
          </p:cNvPr>
          <p:cNvSpPr txBox="1"/>
          <p:nvPr/>
        </p:nvSpPr>
        <p:spPr>
          <a:xfrm>
            <a:off x="1041741" y="496129"/>
            <a:ext cx="6668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SCORECARD: Marketing Campaign Planning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24BDA31-BA9E-D340-8435-7865833EEE3D}"/>
              </a:ext>
            </a:extLst>
          </p:cNvPr>
          <p:cNvSpPr/>
          <p:nvPr/>
        </p:nvSpPr>
        <p:spPr>
          <a:xfrm>
            <a:off x="7603629" y="1785585"/>
            <a:ext cx="2484916" cy="1366576"/>
          </a:xfrm>
          <a:prstGeom prst="rect">
            <a:avLst/>
          </a:prstGeom>
          <a:solidFill>
            <a:srgbClr val="7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B25B63-E161-2843-96A6-F1782360C2DE}"/>
              </a:ext>
            </a:extLst>
          </p:cNvPr>
          <p:cNvSpPr/>
          <p:nvPr/>
        </p:nvSpPr>
        <p:spPr>
          <a:xfrm>
            <a:off x="7603629" y="3317481"/>
            <a:ext cx="2484916" cy="1366576"/>
          </a:xfrm>
          <a:prstGeom prst="rect">
            <a:avLst/>
          </a:prstGeom>
          <a:solidFill>
            <a:srgbClr val="7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A7D42F8-D012-E848-8DF5-E90C3C3A6A15}"/>
              </a:ext>
            </a:extLst>
          </p:cNvPr>
          <p:cNvSpPr/>
          <p:nvPr/>
        </p:nvSpPr>
        <p:spPr>
          <a:xfrm>
            <a:off x="7603629" y="4854922"/>
            <a:ext cx="2484916" cy="1366576"/>
          </a:xfrm>
          <a:prstGeom prst="rect">
            <a:avLst/>
          </a:prstGeom>
          <a:solidFill>
            <a:srgbClr val="7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B5AFBD-ED7A-1B4F-852D-161840057E56}"/>
              </a:ext>
            </a:extLst>
          </p:cNvPr>
          <p:cNvSpPr txBox="1"/>
          <p:nvPr/>
        </p:nvSpPr>
        <p:spPr>
          <a:xfrm>
            <a:off x="7727182" y="1896117"/>
            <a:ext cx="2270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Metrics that are leading measures</a:t>
            </a:r>
          </a:p>
          <a:p>
            <a:r>
              <a:rPr lang="en-US" sz="1400" i="1" dirty="0"/>
              <a:t>Examples: brand awareness, CSAT, CLTV, test-drive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61D3523-D90B-B248-9763-48D1C8DD7083}"/>
              </a:ext>
            </a:extLst>
          </p:cNvPr>
          <p:cNvSpPr txBox="1"/>
          <p:nvPr/>
        </p:nvSpPr>
        <p:spPr>
          <a:xfrm>
            <a:off x="7727182" y="3462160"/>
            <a:ext cx="227092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Metrics that measure specific campaign and tactic effectiveness</a:t>
            </a:r>
          </a:p>
          <a:p>
            <a:r>
              <a:rPr lang="en-US" sz="1400" i="1" dirty="0"/>
              <a:t>Examples: sales, lead conversion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9E60A9-5F42-F247-9816-21C841FCB1E7}"/>
              </a:ext>
            </a:extLst>
          </p:cNvPr>
          <p:cNvSpPr txBox="1"/>
          <p:nvPr/>
        </p:nvSpPr>
        <p:spPr>
          <a:xfrm>
            <a:off x="7710623" y="4960710"/>
            <a:ext cx="2270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Metrics that measure the execution efficiency</a:t>
            </a:r>
          </a:p>
          <a:p>
            <a:r>
              <a:rPr lang="en-US" sz="1400" i="1" dirty="0"/>
              <a:t>Examples: take rate, ad dollars spent, cost to serve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0E0318-4DB0-4546-876C-43FD0A76239D}"/>
              </a:ext>
            </a:extLst>
          </p:cNvPr>
          <p:cNvSpPr txBox="1"/>
          <p:nvPr/>
        </p:nvSpPr>
        <p:spPr>
          <a:xfrm>
            <a:off x="7603629" y="1293215"/>
            <a:ext cx="23944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7A81FF"/>
                </a:solidFill>
              </a:rPr>
              <a:t>Measurement Hierarchy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267766-B253-6B49-AA2E-5FF01F91409A}"/>
              </a:ext>
            </a:extLst>
          </p:cNvPr>
          <p:cNvSpPr/>
          <p:nvPr/>
        </p:nvSpPr>
        <p:spPr>
          <a:xfrm>
            <a:off x="1799246" y="1896117"/>
            <a:ext cx="4652386" cy="11877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DE3B3B1-3F83-0A4B-A734-687EA0BC649D}"/>
              </a:ext>
            </a:extLst>
          </p:cNvPr>
          <p:cNvSpPr/>
          <p:nvPr/>
        </p:nvSpPr>
        <p:spPr>
          <a:xfrm>
            <a:off x="1799246" y="3422743"/>
            <a:ext cx="4652386" cy="11877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E30A29B-E287-AD48-847A-5F378101DC8D}"/>
              </a:ext>
            </a:extLst>
          </p:cNvPr>
          <p:cNvSpPr/>
          <p:nvPr/>
        </p:nvSpPr>
        <p:spPr>
          <a:xfrm>
            <a:off x="1799246" y="4895785"/>
            <a:ext cx="4652386" cy="11877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FA73DED-0154-E14E-8268-10073B415ECD}"/>
              </a:ext>
            </a:extLst>
          </p:cNvPr>
          <p:cNvSpPr txBox="1"/>
          <p:nvPr/>
        </p:nvSpPr>
        <p:spPr>
          <a:xfrm>
            <a:off x="2034439" y="2086513"/>
            <a:ext cx="4109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7A81FF"/>
                </a:solidFill>
              </a:rPr>
              <a:t>STRATEGIC</a:t>
            </a:r>
          </a:p>
          <a:p>
            <a:pPr algn="ctr"/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Forward-Looking Metrics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FB4D0C-CEB1-4F4F-8225-BD3447DD8A41}"/>
              </a:ext>
            </a:extLst>
          </p:cNvPr>
          <p:cNvSpPr txBox="1"/>
          <p:nvPr/>
        </p:nvSpPr>
        <p:spPr>
          <a:xfrm>
            <a:off x="2074089" y="3644211"/>
            <a:ext cx="4109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7A81FF"/>
                </a:solidFill>
              </a:rPr>
              <a:t>TACTICAL</a:t>
            </a:r>
          </a:p>
          <a:p>
            <a:pPr algn="ctr"/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Backward-Looking Metrics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A164C6C-D98D-414F-B797-97E6515CB3EA}"/>
              </a:ext>
            </a:extLst>
          </p:cNvPr>
          <p:cNvSpPr txBox="1"/>
          <p:nvPr/>
        </p:nvSpPr>
        <p:spPr>
          <a:xfrm>
            <a:off x="1958533" y="5120328"/>
            <a:ext cx="4109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7A81FF"/>
                </a:solidFill>
              </a:rPr>
              <a:t>OPERATIONAL</a:t>
            </a:r>
          </a:p>
          <a:p>
            <a:pPr algn="ctr"/>
            <a:r>
              <a:rPr lang="en-US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Internal-Looking Metrics</a:t>
            </a:r>
          </a:p>
        </p:txBody>
      </p:sp>
      <p:sp>
        <p:nvSpPr>
          <p:cNvPr id="22" name="Chevron 21">
            <a:extLst>
              <a:ext uri="{FF2B5EF4-FFF2-40B4-BE49-F238E27FC236}">
                <a16:creationId xmlns:a16="http://schemas.microsoft.com/office/drawing/2014/main" id="{75103B29-7651-794A-A65A-A28F16D97370}"/>
              </a:ext>
            </a:extLst>
          </p:cNvPr>
          <p:cNvSpPr/>
          <p:nvPr/>
        </p:nvSpPr>
        <p:spPr>
          <a:xfrm>
            <a:off x="6130086" y="1836120"/>
            <a:ext cx="1419764" cy="1299008"/>
          </a:xfrm>
          <a:prstGeom prst="chevron">
            <a:avLst/>
          </a:prstGeom>
          <a:solidFill>
            <a:srgbClr val="7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Chevron 22">
            <a:extLst>
              <a:ext uri="{FF2B5EF4-FFF2-40B4-BE49-F238E27FC236}">
                <a16:creationId xmlns:a16="http://schemas.microsoft.com/office/drawing/2014/main" id="{E89F4531-5B84-8644-8B1F-44147178F3E3}"/>
              </a:ext>
            </a:extLst>
          </p:cNvPr>
          <p:cNvSpPr/>
          <p:nvPr/>
        </p:nvSpPr>
        <p:spPr>
          <a:xfrm>
            <a:off x="6130381" y="3382677"/>
            <a:ext cx="1419764" cy="1299008"/>
          </a:xfrm>
          <a:prstGeom prst="chevron">
            <a:avLst/>
          </a:prstGeom>
          <a:solidFill>
            <a:srgbClr val="7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4" name="Chevron 23">
            <a:extLst>
              <a:ext uri="{FF2B5EF4-FFF2-40B4-BE49-F238E27FC236}">
                <a16:creationId xmlns:a16="http://schemas.microsoft.com/office/drawing/2014/main" id="{25C05FC6-4DC6-4D44-B5A5-5EAD9004F80B}"/>
              </a:ext>
            </a:extLst>
          </p:cNvPr>
          <p:cNvSpPr/>
          <p:nvPr/>
        </p:nvSpPr>
        <p:spPr>
          <a:xfrm>
            <a:off x="6113658" y="4848756"/>
            <a:ext cx="1419764" cy="1299008"/>
          </a:xfrm>
          <a:prstGeom prst="chevron">
            <a:avLst/>
          </a:prstGeom>
          <a:solidFill>
            <a:srgbClr val="7A81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266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C6909C2-A428-824E-86FA-35A100B3DF21}"/>
              </a:ext>
            </a:extLst>
          </p:cNvPr>
          <p:cNvSpPr/>
          <p:nvPr/>
        </p:nvSpPr>
        <p:spPr>
          <a:xfrm>
            <a:off x="0" y="0"/>
            <a:ext cx="373487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2FD0EED-762F-1A45-81FE-F67723D7B1D7}"/>
              </a:ext>
            </a:extLst>
          </p:cNvPr>
          <p:cNvSpPr/>
          <p:nvPr/>
        </p:nvSpPr>
        <p:spPr>
          <a:xfrm>
            <a:off x="5009882" y="4868214"/>
            <a:ext cx="7182118" cy="113334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7FAE19D-AB70-DA47-922D-69FC42CF85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6454" y="1216148"/>
            <a:ext cx="4208292" cy="407350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E112A6-78E1-3748-A8ED-F89705619BDD}"/>
              </a:ext>
            </a:extLst>
          </p:cNvPr>
          <p:cNvSpPr txBox="1"/>
          <p:nvPr/>
        </p:nvSpPr>
        <p:spPr>
          <a:xfrm>
            <a:off x="6337234" y="520259"/>
            <a:ext cx="52167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Bangla MN" pitchFamily="2" charset="0"/>
                <a:cs typeface="Bangla MN" pitchFamily="2" charset="0"/>
              </a:rPr>
              <a:t>David </a:t>
            </a:r>
            <a:r>
              <a:rPr lang="en-US" sz="3600" b="1" dirty="0" err="1">
                <a:latin typeface="Bangla MN" pitchFamily="2" charset="0"/>
                <a:cs typeface="Bangla MN" pitchFamily="2" charset="0"/>
              </a:rPr>
              <a:t>Mitroff</a:t>
            </a:r>
            <a:r>
              <a:rPr lang="en-US" sz="3600" b="1" dirty="0">
                <a:latin typeface="Bangla MN" pitchFamily="2" charset="0"/>
                <a:cs typeface="Bangla MN" pitchFamily="2" charset="0"/>
              </a:rPr>
              <a:t>, Ph.D.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4546EC-BDAF-3F46-80AB-659BFA29BE45}"/>
              </a:ext>
            </a:extLst>
          </p:cNvPr>
          <p:cNvSpPr txBox="1"/>
          <p:nvPr/>
        </p:nvSpPr>
        <p:spPr>
          <a:xfrm>
            <a:off x="1887708" y="4643324"/>
            <a:ext cx="2252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510-761-5895</a:t>
            </a:r>
            <a:endParaRPr lang="en-US" dirty="0"/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53F7CA-C55B-EE4E-B737-1DA480A2E635}"/>
              </a:ext>
            </a:extLst>
          </p:cNvPr>
          <p:cNvSpPr txBox="1"/>
          <p:nvPr/>
        </p:nvSpPr>
        <p:spPr>
          <a:xfrm>
            <a:off x="1887708" y="5084589"/>
            <a:ext cx="2635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David@PiedmontAve.com</a:t>
            </a:r>
            <a:endParaRPr lang="en-US" dirty="0"/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63B204-68F5-004F-83AB-C96B651A674B}"/>
              </a:ext>
            </a:extLst>
          </p:cNvPr>
          <p:cNvSpPr txBox="1"/>
          <p:nvPr/>
        </p:nvSpPr>
        <p:spPr>
          <a:xfrm>
            <a:off x="1940330" y="5657149"/>
            <a:ext cx="2635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www.PiedmontAve.com</a:t>
            </a:r>
            <a:endParaRPr lang="en-US" dirty="0"/>
          </a:p>
        </p:txBody>
      </p:sp>
      <p:pic>
        <p:nvPicPr>
          <p:cNvPr id="12" name="Graphic 11" descr="Speaker Phone">
            <a:extLst>
              <a:ext uri="{FF2B5EF4-FFF2-40B4-BE49-F238E27FC236}">
                <a16:creationId xmlns:a16="http://schemas.microsoft.com/office/drawing/2014/main" id="{34CACF60-F4DC-F04C-BC12-F8C0AAA68B3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368380" y="4559160"/>
            <a:ext cx="525429" cy="525429"/>
          </a:xfrm>
          <a:prstGeom prst="rect">
            <a:avLst/>
          </a:prstGeom>
        </p:spPr>
      </p:pic>
      <p:pic>
        <p:nvPicPr>
          <p:cNvPr id="13" name="Graphic 12" descr="Envelope">
            <a:extLst>
              <a:ext uri="{FF2B5EF4-FFF2-40B4-BE49-F238E27FC236}">
                <a16:creationId xmlns:a16="http://schemas.microsoft.com/office/drawing/2014/main" id="{3A60CA82-43A7-A043-ABF1-75B73EF0E8F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46443" y="5068411"/>
            <a:ext cx="457200" cy="457200"/>
          </a:xfrm>
          <a:prstGeom prst="rect">
            <a:avLst/>
          </a:prstGeom>
        </p:spPr>
      </p:pic>
      <p:pic>
        <p:nvPicPr>
          <p:cNvPr id="14" name="Graphic 13" descr="Internet">
            <a:extLst>
              <a:ext uri="{FF2B5EF4-FFF2-40B4-BE49-F238E27FC236}">
                <a16:creationId xmlns:a16="http://schemas.microsoft.com/office/drawing/2014/main" id="{F2FF22CD-8E6A-064F-9A28-0532F6E5730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06681" y="5531187"/>
            <a:ext cx="543124" cy="543124"/>
          </a:xfrm>
          <a:prstGeom prst="rect">
            <a:avLst/>
          </a:prstGeom>
        </p:spPr>
      </p:pic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D68703A-C975-5044-BA63-6EE838891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E6D59-A976-7741-9E91-F126C3394275}" type="slidenum">
              <a:rPr lang="en-US" smtClean="0"/>
              <a:t>3</a:t>
            </a:fld>
            <a:endParaRPr lang="en-US"/>
          </a:p>
        </p:txBody>
      </p:sp>
      <p:sp>
        <p:nvSpPr>
          <p:cNvPr id="16" name="Shape 180">
            <a:extLst>
              <a:ext uri="{FF2B5EF4-FFF2-40B4-BE49-F238E27FC236}">
                <a16:creationId xmlns:a16="http://schemas.microsoft.com/office/drawing/2014/main" id="{CFE836DC-4886-A948-948D-A65072A45C84}"/>
              </a:ext>
            </a:extLst>
          </p:cNvPr>
          <p:cNvSpPr txBox="1">
            <a:spLocks/>
          </p:cNvSpPr>
          <p:nvPr/>
        </p:nvSpPr>
        <p:spPr>
          <a:xfrm>
            <a:off x="950981" y="1219792"/>
            <a:ext cx="5312060" cy="526188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2889" indent="-262889" defTabSz="371475">
              <a:spcBef>
                <a:spcPts val="2300"/>
              </a:spcBef>
              <a:defRPr sz="2700">
                <a:solidFill>
                  <a:srgbClr val="000000"/>
                </a:solidFill>
              </a:defRPr>
            </a:pPr>
            <a:r>
              <a:rPr lang="en-US" sz="1600" dirty="0">
                <a:solidFill>
                  <a:srgbClr val="000000"/>
                </a:solidFill>
              </a:rPr>
              <a:t>Founder of 7+ Companies including recruiting and staffing firm, consulting and marketing firm, event planning, hotel and restaurant collective, and more</a:t>
            </a:r>
          </a:p>
          <a:p>
            <a:pPr marL="262889" indent="-262889" defTabSz="371475">
              <a:spcBef>
                <a:spcPts val="2300"/>
              </a:spcBef>
              <a:defRPr sz="2700">
                <a:solidFill>
                  <a:srgbClr val="000000"/>
                </a:solidFill>
              </a:defRPr>
            </a:pPr>
            <a:r>
              <a:rPr lang="en-US" sz="1600" dirty="0">
                <a:solidFill>
                  <a:srgbClr val="000000"/>
                </a:solidFill>
              </a:rPr>
              <a:t>College Instructor at University of California, Berkeley</a:t>
            </a:r>
          </a:p>
          <a:p>
            <a:pPr marL="262889" indent="-262889" defTabSz="371475">
              <a:spcBef>
                <a:spcPts val="2300"/>
              </a:spcBef>
              <a:defRPr sz="2700">
                <a:solidFill>
                  <a:srgbClr val="000000"/>
                </a:solidFill>
              </a:defRPr>
            </a:pPr>
            <a:r>
              <a:rPr lang="en-US" sz="1600" dirty="0">
                <a:solidFill>
                  <a:srgbClr val="000000"/>
                </a:solidFill>
              </a:rPr>
              <a:t>Google Mentor at Google for Startups </a:t>
            </a:r>
          </a:p>
          <a:p>
            <a:pPr marL="262889" indent="-262889" defTabSz="371475">
              <a:spcBef>
                <a:spcPts val="2300"/>
              </a:spcBef>
              <a:defRPr sz="2700">
                <a:solidFill>
                  <a:srgbClr val="000000"/>
                </a:solidFill>
              </a:defRPr>
            </a:pPr>
            <a:r>
              <a:rPr lang="en-US" sz="1600" dirty="0" err="1">
                <a:solidFill>
                  <a:srgbClr val="000000"/>
                </a:solidFill>
              </a:rPr>
              <a:t>Tedx</a:t>
            </a:r>
            <a:r>
              <a:rPr lang="en-US" sz="1600" dirty="0">
                <a:solidFill>
                  <a:srgbClr val="000000"/>
                </a:solidFill>
              </a:rPr>
              <a:t> Speaker</a:t>
            </a:r>
          </a:p>
          <a:p>
            <a:pPr marL="262889" indent="-262889" defTabSz="371475">
              <a:spcBef>
                <a:spcPts val="2300"/>
              </a:spcBef>
              <a:defRPr sz="2700">
                <a:solidFill>
                  <a:srgbClr val="000000"/>
                </a:solidFill>
              </a:defRPr>
            </a:pPr>
            <a:r>
              <a:rPr lang="en-US" sz="1600" dirty="0">
                <a:solidFill>
                  <a:srgbClr val="000000"/>
                </a:solidFill>
              </a:rPr>
              <a:t>Extensive educational background, which includes a Doctorate in Clinical Psychology with coursework in Business Administration, Legal Studies, Marketing and Culinary Arts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B1B5EC-CB36-8E4C-AC05-E5619F682168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D5EC81C1-B008-C04D-B1AC-97EC7F8A9D96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62E74CD-9B79-4F48-A906-09C908C1895D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155B1C2-9FA6-3C49-A5B2-DAFEC71BBEAD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E6C34D-D4C0-3848-95DF-EBFCBDE98F3F}"/>
              </a:ext>
            </a:extLst>
          </p:cNvPr>
          <p:cNvSpPr/>
          <p:nvPr/>
        </p:nvSpPr>
        <p:spPr>
          <a:xfrm rot="5400000">
            <a:off x="9323290" y="3038165"/>
            <a:ext cx="3212384" cy="4294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 picture containing drawing&#10;&#10;Description automatically generated">
            <a:extLst>
              <a:ext uri="{FF2B5EF4-FFF2-40B4-BE49-F238E27FC236}">
                <a16:creationId xmlns:a16="http://schemas.microsoft.com/office/drawing/2014/main" id="{A61979AB-DCB7-C146-846F-ED6587927ECB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89056" y="4733771"/>
            <a:ext cx="3045720" cy="748782"/>
          </a:xfrm>
          <a:prstGeom prst="rect">
            <a:avLst/>
          </a:prstGeom>
        </p:spPr>
      </p:pic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494FD2B7-BA0B-AC46-8EB4-92B932ED33E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4006" y="5468099"/>
            <a:ext cx="3879690" cy="68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70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187AD25-6178-074A-A415-A58D1F053805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EFD8A-E23E-E249-9208-22ABDED3BD30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9FC1E-A054-6C49-A4E1-4A989567A963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56A80-EE30-2846-BBF1-9E15D390F1EF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F17965-9536-514A-9B6E-DE5B1279D82E}"/>
              </a:ext>
            </a:extLst>
          </p:cNvPr>
          <p:cNvSpPr/>
          <p:nvPr/>
        </p:nvSpPr>
        <p:spPr>
          <a:xfrm>
            <a:off x="7556938" y="-4336"/>
            <a:ext cx="4635062" cy="65535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77DF79-D165-394D-97CE-6925B294E6AD}"/>
              </a:ext>
            </a:extLst>
          </p:cNvPr>
          <p:cNvSpPr/>
          <p:nvPr/>
        </p:nvSpPr>
        <p:spPr>
          <a:xfrm>
            <a:off x="0" y="-14553"/>
            <a:ext cx="667265" cy="65535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B29551-7D25-0E44-81C5-24619CCB1216}"/>
              </a:ext>
            </a:extLst>
          </p:cNvPr>
          <p:cNvSpPr txBox="1"/>
          <p:nvPr/>
        </p:nvSpPr>
        <p:spPr>
          <a:xfrm>
            <a:off x="777660" y="603010"/>
            <a:ext cx="6668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SCORECARD: Marketing Campaign Planning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372C7F-C017-754B-9931-24DB98216491}"/>
              </a:ext>
            </a:extLst>
          </p:cNvPr>
          <p:cNvSpPr txBox="1"/>
          <p:nvPr/>
        </p:nvSpPr>
        <p:spPr>
          <a:xfrm>
            <a:off x="1489200" y="1984461"/>
            <a:ext cx="4356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Strategic = forward looking metrics</a:t>
            </a:r>
          </a:p>
          <a:p>
            <a:endParaRPr lang="en-US" dirty="0"/>
          </a:p>
          <a:p>
            <a:r>
              <a:rPr lang="en-US" dirty="0"/>
              <a:t>i.e. evaluating brand awareness</a:t>
            </a:r>
          </a:p>
        </p:txBody>
      </p:sp>
      <p:pic>
        <p:nvPicPr>
          <p:cNvPr id="18" name="Picture 17" descr="A picture containing indoor, table, sitting, book&#10;&#10;Description automatically generated">
            <a:extLst>
              <a:ext uri="{FF2B5EF4-FFF2-40B4-BE49-F238E27FC236}">
                <a16:creationId xmlns:a16="http://schemas.microsoft.com/office/drawing/2014/main" id="{EC7011DC-92FC-0140-9515-437921ED782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938" y="3462164"/>
            <a:ext cx="4635062" cy="309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92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187AD25-6178-074A-A415-A58D1F053805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EFD8A-E23E-E249-9208-22ABDED3BD30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9FC1E-A054-6C49-A4E1-4A989567A963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56A80-EE30-2846-BBF1-9E15D390F1EF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F17965-9536-514A-9B6E-DE5B1279D82E}"/>
              </a:ext>
            </a:extLst>
          </p:cNvPr>
          <p:cNvSpPr/>
          <p:nvPr/>
        </p:nvSpPr>
        <p:spPr>
          <a:xfrm>
            <a:off x="7556938" y="-4336"/>
            <a:ext cx="4635062" cy="65535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77DF79-D165-394D-97CE-6925B294E6AD}"/>
              </a:ext>
            </a:extLst>
          </p:cNvPr>
          <p:cNvSpPr/>
          <p:nvPr/>
        </p:nvSpPr>
        <p:spPr>
          <a:xfrm>
            <a:off x="0" y="-14553"/>
            <a:ext cx="667265" cy="65535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B29551-7D25-0E44-81C5-24619CCB1216}"/>
              </a:ext>
            </a:extLst>
          </p:cNvPr>
          <p:cNvSpPr txBox="1"/>
          <p:nvPr/>
        </p:nvSpPr>
        <p:spPr>
          <a:xfrm>
            <a:off x="777660" y="603010"/>
            <a:ext cx="6668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SCORECARD: Marketing Campaign Planning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372C7F-C017-754B-9931-24DB98216491}"/>
              </a:ext>
            </a:extLst>
          </p:cNvPr>
          <p:cNvSpPr txBox="1"/>
          <p:nvPr/>
        </p:nvSpPr>
        <p:spPr>
          <a:xfrm>
            <a:off x="1489200" y="1984461"/>
            <a:ext cx="43569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Tactical = Backward looking metrics</a:t>
            </a:r>
          </a:p>
          <a:p>
            <a:endParaRPr lang="en-US" dirty="0"/>
          </a:p>
          <a:p>
            <a:r>
              <a:rPr lang="en-US" dirty="0"/>
              <a:t>i.e. # of sales made</a:t>
            </a:r>
          </a:p>
        </p:txBody>
      </p:sp>
      <p:pic>
        <p:nvPicPr>
          <p:cNvPr id="3" name="Picture 2" descr="A picture containing indoor, table, sitting, book&#10;&#10;Description automatically generated">
            <a:extLst>
              <a:ext uri="{FF2B5EF4-FFF2-40B4-BE49-F238E27FC236}">
                <a16:creationId xmlns:a16="http://schemas.microsoft.com/office/drawing/2014/main" id="{CCB79C89-2C48-DD40-9348-AFA4CCA7AEB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938" y="3462164"/>
            <a:ext cx="4635062" cy="309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5832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187AD25-6178-074A-A415-A58D1F053805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FEFD8A-E23E-E249-9208-22ABDED3BD30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9FC1E-A054-6C49-A4E1-4A989567A963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0856A80-EE30-2846-BBF1-9E15D390F1EF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F17965-9536-514A-9B6E-DE5B1279D82E}"/>
              </a:ext>
            </a:extLst>
          </p:cNvPr>
          <p:cNvSpPr/>
          <p:nvPr/>
        </p:nvSpPr>
        <p:spPr>
          <a:xfrm>
            <a:off x="7556938" y="-4336"/>
            <a:ext cx="4635062" cy="65535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377DF79-D165-394D-97CE-6925B294E6AD}"/>
              </a:ext>
            </a:extLst>
          </p:cNvPr>
          <p:cNvSpPr/>
          <p:nvPr/>
        </p:nvSpPr>
        <p:spPr>
          <a:xfrm>
            <a:off x="0" y="-14553"/>
            <a:ext cx="667265" cy="655358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B29551-7D25-0E44-81C5-24619CCB1216}"/>
              </a:ext>
            </a:extLst>
          </p:cNvPr>
          <p:cNvSpPr txBox="1"/>
          <p:nvPr/>
        </p:nvSpPr>
        <p:spPr>
          <a:xfrm>
            <a:off x="777660" y="603010"/>
            <a:ext cx="66688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SCORECARD: Marketing Campaign Planning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372C7F-C017-754B-9931-24DB98216491}"/>
              </a:ext>
            </a:extLst>
          </p:cNvPr>
          <p:cNvSpPr txBox="1"/>
          <p:nvPr/>
        </p:nvSpPr>
        <p:spPr>
          <a:xfrm>
            <a:off x="1489200" y="1984461"/>
            <a:ext cx="43569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Operational = internal metrics</a:t>
            </a:r>
          </a:p>
          <a:p>
            <a:endParaRPr lang="en-US" dirty="0"/>
          </a:p>
          <a:p>
            <a:r>
              <a:rPr lang="en-US" dirty="0"/>
              <a:t>i.e. evaluating the success of marketing campaigns</a:t>
            </a:r>
          </a:p>
        </p:txBody>
      </p:sp>
      <p:pic>
        <p:nvPicPr>
          <p:cNvPr id="10" name="Picture 9" descr="A picture containing indoor, table, sitting, book&#10;&#10;Description automatically generated">
            <a:extLst>
              <a:ext uri="{FF2B5EF4-FFF2-40B4-BE49-F238E27FC236}">
                <a16:creationId xmlns:a16="http://schemas.microsoft.com/office/drawing/2014/main" id="{8D805616-D0EE-A24C-A3F9-DDBB6BC2399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6938" y="3462164"/>
            <a:ext cx="4635062" cy="3098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1817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8305FB-89EC-8343-A2D7-58C63D4D5516}"/>
              </a:ext>
            </a:extLst>
          </p:cNvPr>
          <p:cNvSpPr txBox="1"/>
          <p:nvPr/>
        </p:nvSpPr>
        <p:spPr>
          <a:xfrm>
            <a:off x="1933904" y="2280744"/>
            <a:ext cx="237533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/>
              <a:t>04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217043-8E0C-994F-A9BF-CD4F1C486103}"/>
              </a:ext>
            </a:extLst>
          </p:cNvPr>
          <p:cNvSpPr txBox="1"/>
          <p:nvPr/>
        </p:nvSpPr>
        <p:spPr>
          <a:xfrm>
            <a:off x="4960883" y="2491965"/>
            <a:ext cx="604956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Evaluate and Adjust KPI for results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3F57EF-CD10-4F4C-9002-9C0E7BF31398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BC0BE8-6E5B-D540-997A-EE8288FBAE29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9F29F9-6C72-624D-A14D-579120DCB88B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2A969-712D-7C42-B693-B1E1BBABF485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C24CC6-48E4-1A4F-8EE5-ECE4024A1E83}"/>
              </a:ext>
            </a:extLst>
          </p:cNvPr>
          <p:cNvSpPr/>
          <p:nvPr/>
        </p:nvSpPr>
        <p:spPr>
          <a:xfrm>
            <a:off x="0" y="-4336"/>
            <a:ext cx="12192000" cy="19857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595384-214C-9744-99B9-8F602C80A771}"/>
              </a:ext>
            </a:extLst>
          </p:cNvPr>
          <p:cNvSpPr/>
          <p:nvPr/>
        </p:nvSpPr>
        <p:spPr>
          <a:xfrm>
            <a:off x="0" y="4876538"/>
            <a:ext cx="12192000" cy="16704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4498BF-9516-B74A-B4AC-8FF58677A022}"/>
              </a:ext>
            </a:extLst>
          </p:cNvPr>
          <p:cNvSpPr/>
          <p:nvPr/>
        </p:nvSpPr>
        <p:spPr>
          <a:xfrm>
            <a:off x="1" y="0"/>
            <a:ext cx="1142999" cy="65367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A0E2AF-D323-F046-A497-7E9D3687A1DB}"/>
              </a:ext>
            </a:extLst>
          </p:cNvPr>
          <p:cNvSpPr/>
          <p:nvPr/>
        </p:nvSpPr>
        <p:spPr>
          <a:xfrm>
            <a:off x="11549743" y="-4336"/>
            <a:ext cx="642257" cy="65367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B4BCC-4D78-9D4B-B2EF-B63208E2F82F}"/>
              </a:ext>
            </a:extLst>
          </p:cNvPr>
          <p:cNvSpPr/>
          <p:nvPr/>
        </p:nvSpPr>
        <p:spPr>
          <a:xfrm>
            <a:off x="4125438" y="1306286"/>
            <a:ext cx="183804" cy="412568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823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93F57EF-CD10-4F4C-9002-9C0E7BF31398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BC0BE8-6E5B-D540-997A-EE8288FBAE29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9F29F9-6C72-624D-A14D-579120DCB88B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2A969-712D-7C42-B693-B1E1BBABF485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C24CC6-48E4-1A4F-8EE5-ECE4024A1E83}"/>
              </a:ext>
            </a:extLst>
          </p:cNvPr>
          <p:cNvSpPr/>
          <p:nvPr/>
        </p:nvSpPr>
        <p:spPr>
          <a:xfrm>
            <a:off x="0" y="-4336"/>
            <a:ext cx="12192000" cy="217857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E5599A-89A4-834A-B189-9929045D1B9D}"/>
              </a:ext>
            </a:extLst>
          </p:cNvPr>
          <p:cNvSpPr txBox="1"/>
          <p:nvPr/>
        </p:nvSpPr>
        <p:spPr>
          <a:xfrm>
            <a:off x="3235960" y="386098"/>
            <a:ext cx="5720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80 / 20 </a:t>
            </a:r>
            <a:r>
              <a:rPr lang="en-US" sz="7200" b="1" dirty="0">
                <a:solidFill>
                  <a:schemeClr val="bg1"/>
                </a:solidFill>
              </a:rPr>
              <a:t>RULE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9950F1B-8C74-2742-BAED-03309128BF93}"/>
              </a:ext>
            </a:extLst>
          </p:cNvPr>
          <p:cNvSpPr txBox="1"/>
          <p:nvPr/>
        </p:nvSpPr>
        <p:spPr>
          <a:xfrm>
            <a:off x="1229360" y="2631440"/>
            <a:ext cx="400304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schemeClr val="accent4"/>
                </a:solidFill>
              </a:rPr>
              <a:t>20%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9D3AE13-DA09-DA47-AA6F-AA41C9E568E9}"/>
              </a:ext>
            </a:extLst>
          </p:cNvPr>
          <p:cNvSpPr txBox="1"/>
          <p:nvPr/>
        </p:nvSpPr>
        <p:spPr>
          <a:xfrm>
            <a:off x="6707428" y="2631440"/>
            <a:ext cx="400304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schemeClr val="accent4"/>
                </a:solidFill>
              </a:rPr>
              <a:t>80%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B7A078-2781-CB46-9CE5-9720900EF77E}"/>
              </a:ext>
            </a:extLst>
          </p:cNvPr>
          <p:cNvSpPr txBox="1"/>
          <p:nvPr/>
        </p:nvSpPr>
        <p:spPr>
          <a:xfrm>
            <a:off x="1452880" y="5278318"/>
            <a:ext cx="3545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What is 20% of the data -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F6CCB04-AF87-F346-B06C-883BC89C1085}"/>
              </a:ext>
            </a:extLst>
          </p:cNvPr>
          <p:cNvSpPr txBox="1"/>
          <p:nvPr/>
        </p:nvSpPr>
        <p:spPr>
          <a:xfrm>
            <a:off x="7007322" y="5288534"/>
            <a:ext cx="4122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That will give 80% of the value?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F88F335-9240-7E46-9F5B-36FD2E0F4F5F}"/>
              </a:ext>
            </a:extLst>
          </p:cNvPr>
          <p:cNvSpPr/>
          <p:nvPr/>
        </p:nvSpPr>
        <p:spPr>
          <a:xfrm>
            <a:off x="5547024" y="2174240"/>
            <a:ext cx="642257" cy="43727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8721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643529-6289-D446-8FC6-CAD6A6239E08}"/>
              </a:ext>
            </a:extLst>
          </p:cNvPr>
          <p:cNvSpPr/>
          <p:nvPr/>
        </p:nvSpPr>
        <p:spPr>
          <a:xfrm>
            <a:off x="1" y="0"/>
            <a:ext cx="4962620" cy="65367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erson using a computer&#10;&#10;Description automatically generated">
            <a:extLst>
              <a:ext uri="{FF2B5EF4-FFF2-40B4-BE49-F238E27FC236}">
                <a16:creationId xmlns:a16="http://schemas.microsoft.com/office/drawing/2014/main" id="{C0F5392D-AE5E-AA4C-BE12-F1AB9169AA8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571553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E46B864-E0E8-E649-9CE2-619753B19817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84065C-14AC-264A-B76F-99403BC0C4DF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F8BB37-95DC-CD44-B606-1421359250BC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EA9AFF-7525-3C42-8B9C-40F9B64A7BDB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C6EE55-0AB4-7748-9A25-90F7B9015BA9}"/>
              </a:ext>
            </a:extLst>
          </p:cNvPr>
          <p:cNvSpPr/>
          <p:nvPr/>
        </p:nvSpPr>
        <p:spPr>
          <a:xfrm rot="5400000">
            <a:off x="2982888" y="3009744"/>
            <a:ext cx="4282966" cy="3235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E53080-E37F-D44B-B728-F8D9156062A1}"/>
              </a:ext>
            </a:extLst>
          </p:cNvPr>
          <p:cNvSpPr txBox="1"/>
          <p:nvPr/>
        </p:nvSpPr>
        <p:spPr>
          <a:xfrm>
            <a:off x="6095999" y="952503"/>
            <a:ext cx="54443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What are the 4 Pillars of </a:t>
            </a:r>
            <a:r>
              <a:rPr lang="en-US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Online Reputation Management</a:t>
            </a:r>
            <a:r>
              <a:rPr lang="en-US" sz="4000" b="1" dirty="0"/>
              <a:t>?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7CC4E6E-2D1A-964D-B2BD-169870A878F4}"/>
              </a:ext>
            </a:extLst>
          </p:cNvPr>
          <p:cNvSpPr txBox="1"/>
          <p:nvPr/>
        </p:nvSpPr>
        <p:spPr>
          <a:xfrm>
            <a:off x="6222124" y="3111062"/>
            <a:ext cx="507649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/>
              <a:t>Take your marketing to the next level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15 Data-Driven marketing metrics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Increase customer retention, brand awareness, customer lifetime value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Evaluate and adjust marketing KPI for results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661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C643529-6289-D446-8FC6-CAD6A6239E08}"/>
              </a:ext>
            </a:extLst>
          </p:cNvPr>
          <p:cNvSpPr/>
          <p:nvPr/>
        </p:nvSpPr>
        <p:spPr>
          <a:xfrm>
            <a:off x="1" y="0"/>
            <a:ext cx="4962620" cy="653677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E46B864-E0E8-E649-9CE2-619753B19817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A84065C-14AC-264A-B76F-99403BC0C4DF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F8BB37-95DC-CD44-B606-1421359250BC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EEA9AFF-7525-3C42-8B9C-40F9B64A7BDB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C6EE55-0AB4-7748-9A25-90F7B9015BA9}"/>
              </a:ext>
            </a:extLst>
          </p:cNvPr>
          <p:cNvSpPr/>
          <p:nvPr/>
        </p:nvSpPr>
        <p:spPr>
          <a:xfrm rot="5400000">
            <a:off x="2643062" y="3061854"/>
            <a:ext cx="4962618" cy="32350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E53080-E37F-D44B-B728-F8D9156062A1}"/>
              </a:ext>
            </a:extLst>
          </p:cNvPr>
          <p:cNvSpPr txBox="1"/>
          <p:nvPr/>
        </p:nvSpPr>
        <p:spPr>
          <a:xfrm>
            <a:off x="6095999" y="952503"/>
            <a:ext cx="54443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Points Covered: </a:t>
            </a:r>
          </a:p>
        </p:txBody>
      </p:sp>
      <p:pic>
        <p:nvPicPr>
          <p:cNvPr id="3" name="Picture 2" descr="A cellphone on a table&#10;&#10;Description automatically generated">
            <a:extLst>
              <a:ext uri="{FF2B5EF4-FFF2-40B4-BE49-F238E27FC236}">
                <a16:creationId xmlns:a16="http://schemas.microsoft.com/office/drawing/2014/main" id="{DAE5E937-81D4-DD46-8765-679195A00B8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42296"/>
            <a:ext cx="4962618" cy="496261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CBC3AA9-8323-F945-B04D-57DC1B0DE488}"/>
              </a:ext>
            </a:extLst>
          </p:cNvPr>
          <p:cNvSpPr txBox="1"/>
          <p:nvPr/>
        </p:nvSpPr>
        <p:spPr>
          <a:xfrm>
            <a:off x="6095999" y="2504721"/>
            <a:ext cx="507649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2400" dirty="0"/>
              <a:t>Take Your Marketing to the Next Level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15 Data-Driven Marketing Metrics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Increase Customer Retention, Brand Awareness, Customer Lifetime Value &amp; More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2400" dirty="0"/>
              <a:t>Evaluate and Adjust KPI for Results</a:t>
            </a:r>
          </a:p>
          <a:p>
            <a:pPr marL="342900" indent="-34290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8788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E0E21D-F6AE-D147-919C-C72E18316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4FC4B-DCD9-1A40-889C-B243F429AB1C}" type="slidenum">
              <a:rPr lang="en-US" smtClean="0"/>
              <a:t>37</a:t>
            </a:fld>
            <a:endParaRPr lang="en-US"/>
          </a:p>
        </p:txBody>
      </p:sp>
      <p:pic>
        <p:nvPicPr>
          <p:cNvPr id="10" name="Picture 9" descr="A picture containing table, food&#10;&#10;Description automatically generated">
            <a:extLst>
              <a:ext uri="{FF2B5EF4-FFF2-40B4-BE49-F238E27FC236}">
                <a16:creationId xmlns:a16="http://schemas.microsoft.com/office/drawing/2014/main" id="{94BAE2A1-4FC3-F14A-838D-59CE68B944A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6167" y="-19817"/>
            <a:ext cx="8734887" cy="666235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EC595EB-DB05-C245-B0B2-89DBE62AB2B0}"/>
              </a:ext>
            </a:extLst>
          </p:cNvPr>
          <p:cNvSpPr/>
          <p:nvPr/>
        </p:nvSpPr>
        <p:spPr>
          <a:xfrm>
            <a:off x="977463" y="-53283"/>
            <a:ext cx="4285492" cy="69112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BF8845-CFF8-834C-96B4-A2A4F1537D61}"/>
              </a:ext>
            </a:extLst>
          </p:cNvPr>
          <p:cNvSpPr txBox="1"/>
          <p:nvPr/>
        </p:nvSpPr>
        <p:spPr>
          <a:xfrm>
            <a:off x="734612" y="4753658"/>
            <a:ext cx="40684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Learn more at </a:t>
            </a:r>
            <a:r>
              <a:rPr lang="en-US" dirty="0" err="1"/>
              <a:t>www.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PiedmontAve.com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DIN Condensed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ADB3FDC-0DF9-D64A-B2FD-05B5740F66B4}"/>
              </a:ext>
            </a:extLst>
          </p:cNvPr>
          <p:cNvSpPr txBox="1"/>
          <p:nvPr/>
        </p:nvSpPr>
        <p:spPr>
          <a:xfrm>
            <a:off x="835572" y="449235"/>
            <a:ext cx="52604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Schedule Free Consultation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CF10E02-8DCE-7242-80AE-B6F73EAC953B}"/>
              </a:ext>
            </a:extLst>
          </p:cNvPr>
          <p:cNvSpPr txBox="1"/>
          <p:nvPr/>
        </p:nvSpPr>
        <p:spPr>
          <a:xfrm>
            <a:off x="1551375" y="2203248"/>
            <a:ext cx="2252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</a:rPr>
              <a:t>510-761-5895</a:t>
            </a:r>
            <a:endParaRPr lang="en-US" dirty="0"/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F28E5B-6D5D-4446-80BA-7988E6208EF3}"/>
              </a:ext>
            </a:extLst>
          </p:cNvPr>
          <p:cNvSpPr txBox="1"/>
          <p:nvPr/>
        </p:nvSpPr>
        <p:spPr>
          <a:xfrm>
            <a:off x="1551375" y="2644513"/>
            <a:ext cx="26353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David@PiedmontAve.com</a:t>
            </a:r>
            <a:endParaRPr lang="en-US" dirty="0"/>
          </a:p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818278-33DF-6A46-9B0B-43527DE0C954}"/>
              </a:ext>
            </a:extLst>
          </p:cNvPr>
          <p:cNvSpPr txBox="1"/>
          <p:nvPr/>
        </p:nvSpPr>
        <p:spPr>
          <a:xfrm>
            <a:off x="1603997" y="3217073"/>
            <a:ext cx="2635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www.PiedmontAve.com</a:t>
            </a:r>
            <a:endParaRPr lang="en-US" dirty="0"/>
          </a:p>
        </p:txBody>
      </p:sp>
      <p:pic>
        <p:nvPicPr>
          <p:cNvPr id="22" name="Graphic 21" descr="Speaker Phone">
            <a:extLst>
              <a:ext uri="{FF2B5EF4-FFF2-40B4-BE49-F238E27FC236}">
                <a16:creationId xmlns:a16="http://schemas.microsoft.com/office/drawing/2014/main" id="{9A128329-775A-CD4B-BAE1-B42F9FDDF34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2047" y="2119084"/>
            <a:ext cx="525429" cy="525429"/>
          </a:xfrm>
          <a:prstGeom prst="rect">
            <a:avLst/>
          </a:prstGeom>
        </p:spPr>
      </p:pic>
      <p:pic>
        <p:nvPicPr>
          <p:cNvPr id="23" name="Graphic 22" descr="Envelope">
            <a:extLst>
              <a:ext uri="{FF2B5EF4-FFF2-40B4-BE49-F238E27FC236}">
                <a16:creationId xmlns:a16="http://schemas.microsoft.com/office/drawing/2014/main" id="{9CC3AED3-CEB4-684B-B2AE-31C74BAAB6B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10110" y="2628335"/>
            <a:ext cx="457200" cy="457200"/>
          </a:xfrm>
          <a:prstGeom prst="rect">
            <a:avLst/>
          </a:prstGeom>
        </p:spPr>
      </p:pic>
      <p:pic>
        <p:nvPicPr>
          <p:cNvPr id="24" name="Graphic 23" descr="Internet">
            <a:extLst>
              <a:ext uri="{FF2B5EF4-FFF2-40B4-BE49-F238E27FC236}">
                <a16:creationId xmlns:a16="http://schemas.microsoft.com/office/drawing/2014/main" id="{BB56B4C7-8685-3B4C-87AF-6C1110BBDCA8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0348" y="3091111"/>
            <a:ext cx="543124" cy="54312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F2E45BF-DC18-DF44-9391-7EF6CB762837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8425E35-ACE4-084A-ADFE-45DFD88BFF6B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4331EEB-9632-1A4A-A018-AD8F3EB07B01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7498110-14D5-B440-BBC0-71F44BE4F453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pic>
        <p:nvPicPr>
          <p:cNvPr id="25" name="Picture 2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05A0CEE-EA63-C743-B1C8-B2650629739D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1462" y="3667170"/>
            <a:ext cx="3822700" cy="939800"/>
          </a:xfrm>
          <a:prstGeom prst="rect">
            <a:avLst/>
          </a:prstGeom>
        </p:spPr>
      </p:pic>
      <p:pic>
        <p:nvPicPr>
          <p:cNvPr id="26" name="Picture 25" descr="A close up of a sign&#10;&#10;Description automatically generated">
            <a:extLst>
              <a:ext uri="{FF2B5EF4-FFF2-40B4-BE49-F238E27FC236}">
                <a16:creationId xmlns:a16="http://schemas.microsoft.com/office/drawing/2014/main" id="{C32DB9E1-F230-994E-ACC7-6D949032601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4608" y="4673274"/>
            <a:ext cx="3879690" cy="688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233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E8305FB-89EC-8343-A2D7-58C63D4D5516}"/>
              </a:ext>
            </a:extLst>
          </p:cNvPr>
          <p:cNvSpPr txBox="1"/>
          <p:nvPr/>
        </p:nvSpPr>
        <p:spPr>
          <a:xfrm>
            <a:off x="1933904" y="2280744"/>
            <a:ext cx="237533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/>
              <a:t>01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93F57EF-CD10-4F4C-9002-9C0E7BF31398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1BC0BE8-6E5B-D540-997A-EE8288FBAE29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39F29F9-6C72-624D-A14D-579120DCB88B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312A969-712D-7C42-B693-B1E1BBABF485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C24CC6-48E4-1A4F-8EE5-ECE4024A1E83}"/>
              </a:ext>
            </a:extLst>
          </p:cNvPr>
          <p:cNvSpPr/>
          <p:nvPr/>
        </p:nvSpPr>
        <p:spPr>
          <a:xfrm>
            <a:off x="0" y="-4336"/>
            <a:ext cx="12192000" cy="19857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595384-214C-9744-99B9-8F602C80A771}"/>
              </a:ext>
            </a:extLst>
          </p:cNvPr>
          <p:cNvSpPr/>
          <p:nvPr/>
        </p:nvSpPr>
        <p:spPr>
          <a:xfrm>
            <a:off x="0" y="4876538"/>
            <a:ext cx="12192000" cy="16704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4498BF-9516-B74A-B4AC-8FF58677A022}"/>
              </a:ext>
            </a:extLst>
          </p:cNvPr>
          <p:cNvSpPr/>
          <p:nvPr/>
        </p:nvSpPr>
        <p:spPr>
          <a:xfrm>
            <a:off x="1" y="0"/>
            <a:ext cx="1142999" cy="65367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BA0E2AF-D323-F046-A497-7E9D3687A1DB}"/>
              </a:ext>
            </a:extLst>
          </p:cNvPr>
          <p:cNvSpPr/>
          <p:nvPr/>
        </p:nvSpPr>
        <p:spPr>
          <a:xfrm>
            <a:off x="11549743" y="-4336"/>
            <a:ext cx="642257" cy="65367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D6B4BCC-4D78-9D4B-B2EF-B63208E2F82F}"/>
              </a:ext>
            </a:extLst>
          </p:cNvPr>
          <p:cNvSpPr/>
          <p:nvPr/>
        </p:nvSpPr>
        <p:spPr>
          <a:xfrm>
            <a:off x="4125438" y="1306286"/>
            <a:ext cx="183804" cy="412568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8257F9-80F4-F340-8773-3DFFD2390F92}"/>
              </a:ext>
            </a:extLst>
          </p:cNvPr>
          <p:cNvSpPr txBox="1"/>
          <p:nvPr/>
        </p:nvSpPr>
        <p:spPr>
          <a:xfrm>
            <a:off x="5050222" y="2136338"/>
            <a:ext cx="566507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Take Your Marketing to the Next Level</a:t>
            </a:r>
          </a:p>
        </p:txBody>
      </p:sp>
    </p:spTree>
    <p:extLst>
      <p:ext uri="{BB962C8B-B14F-4D97-AF65-F5344CB8AC3E}">
        <p14:creationId xmlns:p14="http://schemas.microsoft.com/office/powerpoint/2010/main" val="1045213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C01CE3-902B-0242-9420-65B10BCD6A04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B9E929-6615-BE49-9EDC-D009B94D7657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002002-641F-5B4D-8071-C088E4007D68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13F238-8869-C943-B35C-48FFE809C0C3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F761E0-1880-CF46-A217-34800A5890E6}"/>
              </a:ext>
            </a:extLst>
          </p:cNvPr>
          <p:cNvSpPr/>
          <p:nvPr/>
        </p:nvSpPr>
        <p:spPr>
          <a:xfrm>
            <a:off x="6605431" y="-12225"/>
            <a:ext cx="5586569" cy="655125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CD35A7-57E6-FD41-AFA4-2FF4085FF448}"/>
              </a:ext>
            </a:extLst>
          </p:cNvPr>
          <p:cNvSpPr/>
          <p:nvPr/>
        </p:nvSpPr>
        <p:spPr>
          <a:xfrm rot="16200000">
            <a:off x="4353165" y="3716166"/>
            <a:ext cx="4093713" cy="4294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0FFA18-4580-4247-BD50-78D2B1C86EF5}"/>
              </a:ext>
            </a:extLst>
          </p:cNvPr>
          <p:cNvSpPr txBox="1"/>
          <p:nvPr/>
        </p:nvSpPr>
        <p:spPr>
          <a:xfrm>
            <a:off x="767255" y="1712095"/>
            <a:ext cx="5002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MARKETING DIVIDE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59A191-276B-E841-B147-72ACB1BA4165}"/>
              </a:ext>
            </a:extLst>
          </p:cNvPr>
          <p:cNvSpPr txBox="1"/>
          <p:nvPr/>
        </p:nvSpPr>
        <p:spPr>
          <a:xfrm>
            <a:off x="767255" y="2875002"/>
            <a:ext cx="481931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More than 80% of companies do NOT use data-driven marketing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 marketing divide exists between organizations that do data-driven marketing and those that do not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1" name="Picture 10" descr="A picture containing person, striped, indoor, person&#10;&#10;Description automatically generated">
            <a:extLst>
              <a:ext uri="{FF2B5EF4-FFF2-40B4-BE49-F238E27FC236}">
                <a16:creationId xmlns:a16="http://schemas.microsoft.com/office/drawing/2014/main" id="{17C00096-60DE-244D-AAC9-F24944022F8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5430" y="2142742"/>
            <a:ext cx="5586569" cy="357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321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5C01CE3-902B-0242-9420-65B10BCD6A04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B9E929-6615-BE49-9EDC-D009B94D7657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002002-641F-5B4D-8071-C088E4007D68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113F238-8869-C943-B35C-48FFE809C0C3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EF761E0-1880-CF46-A217-34800A5890E6}"/>
              </a:ext>
            </a:extLst>
          </p:cNvPr>
          <p:cNvSpPr/>
          <p:nvPr/>
        </p:nvSpPr>
        <p:spPr>
          <a:xfrm>
            <a:off x="6605431" y="-12225"/>
            <a:ext cx="5586569" cy="655125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CD35A7-57E6-FD41-AFA4-2FF4085FF448}"/>
              </a:ext>
            </a:extLst>
          </p:cNvPr>
          <p:cNvSpPr/>
          <p:nvPr/>
        </p:nvSpPr>
        <p:spPr>
          <a:xfrm rot="16200000">
            <a:off x="4353165" y="3716166"/>
            <a:ext cx="4093713" cy="42947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0FFA18-4580-4247-BD50-78D2B1C86EF5}"/>
              </a:ext>
            </a:extLst>
          </p:cNvPr>
          <p:cNvSpPr txBox="1"/>
          <p:nvPr/>
        </p:nvSpPr>
        <p:spPr>
          <a:xfrm>
            <a:off x="767255" y="1712095"/>
            <a:ext cx="50029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MARKETING DIVIDE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59A191-276B-E841-B147-72ACB1BA4165}"/>
              </a:ext>
            </a:extLst>
          </p:cNvPr>
          <p:cNvSpPr txBox="1"/>
          <p:nvPr/>
        </p:nvSpPr>
        <p:spPr>
          <a:xfrm>
            <a:off x="767255" y="2875002"/>
            <a:ext cx="481931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More than 80% of customers do NOT use data-driven marketing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1" name="Picture 10" descr="A picture containing person, striped, indoor, person&#10;&#10;Description automatically generated">
            <a:extLst>
              <a:ext uri="{FF2B5EF4-FFF2-40B4-BE49-F238E27FC236}">
                <a16:creationId xmlns:a16="http://schemas.microsoft.com/office/drawing/2014/main" id="{A08F5405-EFE0-F749-A0FE-41F26681F16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5430" y="2142742"/>
            <a:ext cx="5586569" cy="357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119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356BBE-C5A3-AE40-9762-D23C799358C3}"/>
              </a:ext>
            </a:extLst>
          </p:cNvPr>
          <p:cNvSpPr txBox="1"/>
          <p:nvPr/>
        </p:nvSpPr>
        <p:spPr>
          <a:xfrm>
            <a:off x="1933904" y="2280744"/>
            <a:ext cx="237533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/>
              <a:t>02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2D3CBF-CF33-E346-98E4-A5FB57309C01}"/>
              </a:ext>
            </a:extLst>
          </p:cNvPr>
          <p:cNvSpPr txBox="1"/>
          <p:nvPr/>
        </p:nvSpPr>
        <p:spPr>
          <a:xfrm>
            <a:off x="5050222" y="2551837"/>
            <a:ext cx="56650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15 Data-Driven Marketing Metrics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3025FE-AD76-C74D-B875-5DA4D27E2483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330001-36FE-EF4D-808D-4460D56DB053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12DD6C8-1D3B-814E-B6F9-842FD9B16F12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878225-2FE6-F240-A377-62EB02BC192D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C62EF1-5BED-7E42-A4C5-C0F35EC964CE}"/>
              </a:ext>
            </a:extLst>
          </p:cNvPr>
          <p:cNvSpPr/>
          <p:nvPr/>
        </p:nvSpPr>
        <p:spPr>
          <a:xfrm>
            <a:off x="0" y="-4336"/>
            <a:ext cx="12192000" cy="19857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6A7F069-01B9-D04B-A864-610AE703017C}"/>
              </a:ext>
            </a:extLst>
          </p:cNvPr>
          <p:cNvSpPr/>
          <p:nvPr/>
        </p:nvSpPr>
        <p:spPr>
          <a:xfrm>
            <a:off x="0" y="4876538"/>
            <a:ext cx="12192000" cy="167044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9A7A54-C342-2743-B351-A63F77577272}"/>
              </a:ext>
            </a:extLst>
          </p:cNvPr>
          <p:cNvSpPr/>
          <p:nvPr/>
        </p:nvSpPr>
        <p:spPr>
          <a:xfrm>
            <a:off x="1" y="0"/>
            <a:ext cx="1142999" cy="65367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756160E-EEC1-3541-AF08-33C8A373F85A}"/>
              </a:ext>
            </a:extLst>
          </p:cNvPr>
          <p:cNvSpPr/>
          <p:nvPr/>
        </p:nvSpPr>
        <p:spPr>
          <a:xfrm>
            <a:off x="11549743" y="-4336"/>
            <a:ext cx="642257" cy="653677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539279-16FE-A24C-9408-4460AAAF034C}"/>
              </a:ext>
            </a:extLst>
          </p:cNvPr>
          <p:cNvSpPr/>
          <p:nvPr/>
        </p:nvSpPr>
        <p:spPr>
          <a:xfrm>
            <a:off x="4125438" y="1306286"/>
            <a:ext cx="183804" cy="412568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Data-DrivenMarketing (dragged).pd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8221" y="0"/>
            <a:ext cx="10155558" cy="76034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9834EAC-67C0-CB48-883E-727629F2DB04}"/>
              </a:ext>
            </a:extLst>
          </p:cNvPr>
          <p:cNvSpPr/>
          <p:nvPr/>
        </p:nvSpPr>
        <p:spPr>
          <a:xfrm>
            <a:off x="0" y="6549248"/>
            <a:ext cx="12192000" cy="308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89F44CB-07EB-EB40-83D0-04647C629C8E}"/>
              </a:ext>
            </a:extLst>
          </p:cNvPr>
          <p:cNvSpPr/>
          <p:nvPr/>
        </p:nvSpPr>
        <p:spPr>
          <a:xfrm>
            <a:off x="488205" y="6539032"/>
            <a:ext cx="168668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/>
              <a:t>David@PiedmontAve.com</a:t>
            </a:r>
            <a:endParaRPr lang="en-US" sz="11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3BA804-F576-9F4A-AAB1-13BDFC9ED51C}"/>
              </a:ext>
            </a:extLst>
          </p:cNvPr>
          <p:cNvSpPr/>
          <p:nvPr/>
        </p:nvSpPr>
        <p:spPr>
          <a:xfrm>
            <a:off x="4125439" y="6571688"/>
            <a:ext cx="4583509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/>
              <a:t>©2020 Piedmont Avenue Consulting- all rights reserved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B1BB7DE-C904-1B4C-BEE7-D0F841B972D2}"/>
              </a:ext>
            </a:extLst>
          </p:cNvPr>
          <p:cNvSpPr/>
          <p:nvPr/>
        </p:nvSpPr>
        <p:spPr>
          <a:xfrm>
            <a:off x="9334985" y="6539031"/>
            <a:ext cx="167545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</a:rPr>
              <a:t>www.PiedmontAve.com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36219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ata-DrivenMarketing (dragged).pd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11906"/>
            <a:ext cx="9144000" cy="6846095"/>
          </a:xfrm>
          <a:prstGeom prst="rect">
            <a:avLst/>
          </a:prstGeom>
        </p:spPr>
      </p:pic>
      <p:pic>
        <p:nvPicPr>
          <p:cNvPr id="3" name="Picture 2" descr="photo-1427751840561-9852520f8ce8.jpe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78000" y="1968829"/>
            <a:ext cx="3811677" cy="3404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019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2269</TotalTime>
  <Words>1344</Words>
  <Application>Microsoft Macintosh PowerPoint</Application>
  <PresentationFormat>Widescreen</PresentationFormat>
  <Paragraphs>238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Bangla MN</vt:lpstr>
      <vt:lpstr>Calibri</vt:lpstr>
      <vt:lpstr>Calibri Light</vt:lpstr>
      <vt:lpstr>DIN Condensed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McDonnell</dc:creator>
  <cp:lastModifiedBy>David Mitroff</cp:lastModifiedBy>
  <cp:revision>174</cp:revision>
  <dcterms:created xsi:type="dcterms:W3CDTF">2020-04-29T22:06:20Z</dcterms:created>
  <dcterms:modified xsi:type="dcterms:W3CDTF">2020-08-26T19:32:12Z</dcterms:modified>
</cp:coreProperties>
</file>